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omments/modernComment_7FFFF756_CB2965C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4"/>
  </p:sldMasterIdLst>
  <p:notesMasterIdLst>
    <p:notesMasterId r:id="rId17"/>
  </p:notesMasterIdLst>
  <p:sldIdLst>
    <p:sldId id="2147481423" r:id="rId5"/>
    <p:sldId id="2147481421" r:id="rId6"/>
    <p:sldId id="2147481422" r:id="rId7"/>
    <p:sldId id="2147481428" r:id="rId8"/>
    <p:sldId id="2147481429" r:id="rId9"/>
    <p:sldId id="2147481430" r:id="rId10"/>
    <p:sldId id="2147481424" r:id="rId11"/>
    <p:sldId id="2147481431" r:id="rId12"/>
    <p:sldId id="2147481432" r:id="rId13"/>
    <p:sldId id="2147481427" r:id="rId14"/>
    <p:sldId id="2147481426" r:id="rId15"/>
    <p:sldId id="2147481425" r:id="rId16"/>
  </p:sldIdLst>
  <p:sldSz cx="12192000" cy="6858000"/>
  <p:notesSz cx="6858000" cy="9144000"/>
  <p:embeddedFontLst>
    <p:embeddedFont>
      <p:font typeface="Arial Nova Light" panose="020B0304020202020204" pitchFamily="34" charset="0"/>
      <p:regular r:id="rId18"/>
      <p:italic r:id="rId19"/>
    </p:embeddedFont>
    <p:embeddedFont>
      <p:font typeface="Degular Display Medium" panose="020B0604050503060204" pitchFamily="34" charset="7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201027-3514-CB42-9F0F-BACB9F8B7D91}">
          <p14:sldIdLst>
            <p14:sldId id="2147481423"/>
            <p14:sldId id="2147481421"/>
            <p14:sldId id="2147481422"/>
            <p14:sldId id="2147481428"/>
            <p14:sldId id="2147481429"/>
            <p14:sldId id="2147481430"/>
            <p14:sldId id="2147481424"/>
            <p14:sldId id="2147481431"/>
            <p14:sldId id="2147481432"/>
            <p14:sldId id="2147481427"/>
            <p14:sldId id="2147481426"/>
            <p14:sldId id="21474814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AD721F-EB47-332A-0E04-ECEAEF695E94}" name="mail@stephenbogdan.com" initials="" userId="629cf067108c23dd" providerId="Windows Live"/>
  <p188:author id="{D86A4E44-26DE-3E32-B5B1-64510E0AABF4}" name="Dave Thompson" initials="DT" userId="S::dthompson@tenstorrent.com::b54703f8-390f-4bed-8142-8edc7b8b87bc" providerId="AD"/>
  <p188:author id="{9B0CEA4C-4639-B110-AAAA-74EBB8F48352}" name="Jason Chiang" initials="JC" userId="S::jchiang@tenstorrent.com::f9aea114-d140-4826-8f80-1955c6f0e999" providerId="AD"/>
  <p188:author id="{1C677B7C-DE84-AEBC-C5D4-6C1ED3C73AB8}" name="Dustin Sklavos" initials="DS" userId="S::dsklavos@tenstorrent.com::f77cfb2b-68e1-4d9f-9a23-b5e033361f88" providerId="AD"/>
  <p188:author id="{BD545387-66F5-250E-8DB5-5155C51D882E}" name="James Ko" initials="" userId="S::jamesko@tenstorrent.com::2c5a99b3-183b-44d6-8441-1ac6ffa9f599" providerId="AD"/>
  <p188:author id="{67D2D2A8-AB51-ADE1-7129-C22406D67AF9}" name="Adam Mong" initials="" userId="S::among@tenstorrent.com::7c783149-4789-4121-acbb-8edd563335c1" providerId="AD"/>
  <p188:author id="{FD59E0B9-0B63-1CF7-BBDD-FAE006CEBFED}" name="Keith Scharwath" initials="" userId="S::kscharwath@tenstorrent.com::fb1f4c6e-bb41-4848-b98f-88f7fa64827a" providerId="AD"/>
  <p188:author id="{E52F39DC-15C0-7CB9-E7F3-CA7EAC249FA6}" name="David Bennett" initials="DB" userId="S::dbennett@tenstorrent.com::13fba0df-026c-45a7-9341-fd3b2d4887f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2A6"/>
    <a:srgbClr val="EDEBE1"/>
    <a:srgbClr val="000000"/>
    <a:srgbClr val="737999"/>
    <a:srgbClr val="A2987A"/>
    <a:srgbClr val="786BB1"/>
    <a:srgbClr val="EEEAE0"/>
    <a:srgbClr val="3A3433"/>
    <a:srgbClr val="BCB3F7"/>
    <a:srgbClr val="D3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6E680-6FAE-2246-AB16-BA044EE81C41}" v="87" dt="2024-11-28T18:37:19.254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7"/>
    <p:restoredTop sz="94733"/>
  </p:normalViewPr>
  <p:slideViewPr>
    <p:cSldViewPr snapToGrid="0">
      <p:cViewPr varScale="1">
        <p:scale>
          <a:sx n="105" d="100"/>
          <a:sy n="105" d="100"/>
        </p:scale>
        <p:origin x="192" y="2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omments/modernComment_7FFFF756_CB2965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E04B0A-9BD8-924C-91C4-23960E5F212F}" authorId="{67D2D2A8-AB51-ADE1-7129-C22406D67AF9}" created="2024-11-28T16:57:43.9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08487880" sldId="2147481430"/>
      <ac:picMk id="2" creationId="{D53620CE-3AC1-4351-7491-2E85589DEF99}"/>
    </ac:deMkLst>
    <p188:txBody>
      <a:bodyPr/>
      <a:lstStyle/>
      <a:p>
        <a:r>
          <a:rPr lang="en-US"/>
          <a:t>Image from McKinsey
https://www.mckinsey.com/industries/automotive-and-assembly/our-insights/the-case-for-an-end-to-end-automotive-software-platform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7C02A-11E3-4DC6-AAB0-B4F6F77AB8A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85BD8-9FCC-4529-B675-6359A4E6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6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58CAE-449A-5D62-7C2F-CAAD94A55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26" b="17636"/>
          <a:stretch/>
        </p:blipFill>
        <p:spPr>
          <a:xfrm>
            <a:off x="1324837" y="0"/>
            <a:ext cx="10184492" cy="685800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22DA0-4098-4D29-8052-204358F41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FE7A4-6837-EE40-A4AF-562042E8A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42900"/>
            <a:ext cx="11506200" cy="2387600"/>
          </a:xfrm>
        </p:spPr>
        <p:txBody>
          <a:bodyPr anchor="t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3B4C9-D527-9F47-8B60-5A06A357C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5753100"/>
            <a:ext cx="8310736" cy="762000"/>
          </a:xfrm>
        </p:spPr>
        <p:txBody>
          <a:bodyPr lIns="0" tIns="0" rIns="0" b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105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 BG 1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42900"/>
            <a:ext cx="11506198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2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 BG 2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42900"/>
            <a:ext cx="11506198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30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 BG 3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8" y="342900"/>
            <a:ext cx="11506199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23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 BG 4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8" y="342900"/>
            <a:ext cx="11506199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76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 BG 5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42900"/>
            <a:ext cx="11506198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44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 BG 6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42900"/>
            <a:ext cx="11506198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89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 BG 7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42900"/>
            <a:ext cx="11506198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30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 BG 8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8" y="342900"/>
            <a:ext cx="11506199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81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 BG 9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8" y="342900"/>
            <a:ext cx="11506199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48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Content Page BG 10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8" y="342900"/>
            <a:ext cx="11506199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9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58CAE-449A-5D62-7C2F-CAAD94A55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26" b="17636"/>
          <a:stretch/>
        </p:blipFill>
        <p:spPr>
          <a:xfrm>
            <a:off x="1324837" y="0"/>
            <a:ext cx="10184492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FE7A4-6837-EE40-A4AF-562042E8A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42900"/>
            <a:ext cx="11506200" cy="2387600"/>
          </a:xfrm>
        </p:spPr>
        <p:txBody>
          <a:bodyPr anchor="t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3B4C9-D527-9F47-8B60-5A06A357C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5753100"/>
            <a:ext cx="8310736" cy="762000"/>
          </a:xfrm>
        </p:spPr>
        <p:txBody>
          <a:bodyPr lIns="0" tIns="0" rIns="0" b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525A1-D472-2F1D-8850-F207ECD3AC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52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Content Page BG 11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42900"/>
            <a:ext cx="11506198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41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5657-042C-3443-B23D-667516B7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02631"/>
            <a:ext cx="11506200" cy="2852737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white and black logo&#10;&#10;Description automatically generated">
            <a:extLst>
              <a:ext uri="{FF2B5EF4-FFF2-40B4-BE49-F238E27FC236}">
                <a16:creationId xmlns:a16="http://schemas.microsoft.com/office/drawing/2014/main" id="{33D687C9-FF43-EB26-0241-EF0C5D8157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8534" y="621453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00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5657-042C-3443-B23D-667516B7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02631"/>
            <a:ext cx="11506200" cy="2852737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white and black logo&#10;&#10;Description automatically generated">
            <a:extLst>
              <a:ext uri="{FF2B5EF4-FFF2-40B4-BE49-F238E27FC236}">
                <a16:creationId xmlns:a16="http://schemas.microsoft.com/office/drawing/2014/main" id="{33D687C9-FF43-EB26-0241-EF0C5D8157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8534" y="621453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02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5657-042C-3443-B23D-667516B7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02631"/>
            <a:ext cx="11506200" cy="2852737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white and black logo&#10;&#10;Description automatically generated">
            <a:extLst>
              <a:ext uri="{FF2B5EF4-FFF2-40B4-BE49-F238E27FC236}">
                <a16:creationId xmlns:a16="http://schemas.microsoft.com/office/drawing/2014/main" id="{33D687C9-FF43-EB26-0241-EF0C5D8157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8534" y="621453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02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5657-042C-3443-B23D-667516B7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02631"/>
            <a:ext cx="11506200" cy="2852737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white and black logo&#10;&#10;Description automatically generated">
            <a:extLst>
              <a:ext uri="{FF2B5EF4-FFF2-40B4-BE49-F238E27FC236}">
                <a16:creationId xmlns:a16="http://schemas.microsoft.com/office/drawing/2014/main" id="{33D687C9-FF43-EB26-0241-EF0C5D8157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8534" y="621453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967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5657-042C-3443-B23D-667516B7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02631"/>
            <a:ext cx="11506200" cy="2852737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white and black logo&#10;&#10;Description automatically generated">
            <a:extLst>
              <a:ext uri="{FF2B5EF4-FFF2-40B4-BE49-F238E27FC236}">
                <a16:creationId xmlns:a16="http://schemas.microsoft.com/office/drawing/2014/main" id="{33D687C9-FF43-EB26-0241-EF0C5D8157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8534" y="621453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8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5657-042C-3443-B23D-667516B7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02631"/>
            <a:ext cx="11506200" cy="2852737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white and black logo&#10;&#10;Description automatically generated">
            <a:extLst>
              <a:ext uri="{FF2B5EF4-FFF2-40B4-BE49-F238E27FC236}">
                <a16:creationId xmlns:a16="http://schemas.microsoft.com/office/drawing/2014/main" id="{33D687C9-FF43-EB26-0241-EF0C5D8157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8534" y="621453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80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5657-042C-3443-B23D-667516B7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02631"/>
            <a:ext cx="11506200" cy="2852737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white and black logo&#10;&#10;Description automatically generated">
            <a:extLst>
              <a:ext uri="{FF2B5EF4-FFF2-40B4-BE49-F238E27FC236}">
                <a16:creationId xmlns:a16="http://schemas.microsoft.com/office/drawing/2014/main" id="{33D687C9-FF43-EB26-0241-EF0C5D8157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8534" y="621453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854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BC99D-6DC8-6F49-9B49-F81F63820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67C5-7465-DD47-9454-4803057C4FC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825625"/>
            <a:ext cx="5410199" cy="4232275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54A01-8662-8549-AFFB-F3FA1026580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2" y="1825625"/>
            <a:ext cx="5410198" cy="4232275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28979-513B-464A-990C-8EDDC498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B24A5-E398-A649-A883-D069BDEEA5CF}" type="datetime2">
              <a:rPr lang="en-US" smtClean="0"/>
              <a:t>Thursday, November 28,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72FF1-74C1-5A45-856F-F6E45E79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ARIAL 9PT ALL CAPS SPACING EXPANDED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E49B0-7C45-B34C-AE2C-63A2264E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BDFC-4A96-EE4A-AF9E-6926A1825CE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FD641B-E8AA-F14F-984A-13A955FFDA17}"/>
              </a:ext>
            </a:extLst>
          </p:cNvPr>
          <p:cNvCxnSpPr>
            <a:cxnSpLocks/>
          </p:cNvCxnSpPr>
          <p:nvPr userDrawn="1"/>
        </p:nvCxnSpPr>
        <p:spPr>
          <a:xfrm>
            <a:off x="609600" y="703873"/>
            <a:ext cx="10972800" cy="0"/>
          </a:xfrm>
          <a:prstGeom prst="line">
            <a:avLst/>
          </a:prstGeom>
          <a:ln w="6350">
            <a:solidFill>
              <a:srgbClr val="FEFE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306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4ACA42-8804-744A-9D58-04D11CA41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AC84E-182A-0A4D-A9F0-551DEF60846F}" type="datetime2">
              <a:rPr lang="en-US" smtClean="0"/>
              <a:t>Thursday, November 28,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A7C91-6743-2E40-99AD-4F8F9F7EC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ARIAL 9PT ALL CAPS SPACING EXPANDED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14150-0AF9-D749-837C-01FEAAD6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BDFC-4A96-EE4A-AF9E-6926A182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58CAE-449A-5D62-7C2F-CAAD94A55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26" b="17636"/>
          <a:stretch/>
        </p:blipFill>
        <p:spPr>
          <a:xfrm>
            <a:off x="1324837" y="0"/>
            <a:ext cx="10184492" cy="685800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F8057-B6A1-E6C4-33C2-790BF2C04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FE7A4-6837-EE40-A4AF-562042E8A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42900"/>
            <a:ext cx="11506200" cy="2387600"/>
          </a:xfrm>
        </p:spPr>
        <p:txBody>
          <a:bodyPr anchor="t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3B4C9-D527-9F47-8B60-5A06A357C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5753100"/>
            <a:ext cx="8310736" cy="762000"/>
          </a:xfrm>
        </p:spPr>
        <p:txBody>
          <a:bodyPr lIns="0" tIns="0" rIns="0" b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999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F98B-0D36-CE48-8491-399D2AEB40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9EA70-EF1C-9941-8CC5-262CE747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1C40-9C63-6B4C-AD3C-DDB84588FA7B}" type="datetime2">
              <a:rPr lang="en-US" smtClean="0"/>
              <a:t>Thursday, November 28,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7594C-514E-6349-9634-53AF3F9F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ARIAL 9PT ALL CAPS SPACING EXPANDED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C226E-1B03-2B4A-B06B-901EB511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BDFC-4A96-EE4A-AF9E-6926A1825CE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D44768-F58A-9E4B-9981-F7A9AA0E2752}"/>
              </a:ext>
            </a:extLst>
          </p:cNvPr>
          <p:cNvCxnSpPr>
            <a:cxnSpLocks/>
          </p:cNvCxnSpPr>
          <p:nvPr userDrawn="1"/>
        </p:nvCxnSpPr>
        <p:spPr>
          <a:xfrm>
            <a:off x="609600" y="703873"/>
            <a:ext cx="10972800" cy="0"/>
          </a:xfrm>
          <a:prstGeom prst="line">
            <a:avLst/>
          </a:prstGeom>
          <a:ln w="6350">
            <a:solidFill>
              <a:srgbClr val="FEFE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24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58CAE-449A-5D62-7C2F-CAAD94A55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26" b="17636"/>
          <a:stretch/>
        </p:blipFill>
        <p:spPr>
          <a:xfrm>
            <a:off x="1324837" y="0"/>
            <a:ext cx="10184492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FE7A4-6837-EE40-A4AF-562042E8A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42900"/>
            <a:ext cx="11506200" cy="2387600"/>
          </a:xfrm>
        </p:spPr>
        <p:txBody>
          <a:bodyPr anchor="t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3B4C9-D527-9F47-8B60-5A06A357C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5753100"/>
            <a:ext cx="8310736" cy="762000"/>
          </a:xfrm>
        </p:spPr>
        <p:txBody>
          <a:bodyPr lIns="0" tIns="0" rIns="0" b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50EFA-C2D3-F601-2DA4-05981874F4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7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58CAE-449A-5D62-7C2F-CAAD94A55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26" b="17636"/>
          <a:stretch/>
        </p:blipFill>
        <p:spPr>
          <a:xfrm>
            <a:off x="1324837" y="0"/>
            <a:ext cx="10184492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FE7A4-6837-EE40-A4AF-562042E8A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42900"/>
            <a:ext cx="11506200" cy="2387600"/>
          </a:xfrm>
        </p:spPr>
        <p:txBody>
          <a:bodyPr anchor="t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3B4C9-D527-9F47-8B60-5A06A357C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5753100"/>
            <a:ext cx="8310736" cy="762000"/>
          </a:xfrm>
        </p:spPr>
        <p:txBody>
          <a:bodyPr lIns="0" tIns="0" rIns="0" b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7B418-50C9-32A6-F52F-7134C7D34D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0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58CAE-449A-5D62-7C2F-CAAD94A55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26" b="17636"/>
          <a:stretch/>
        </p:blipFill>
        <p:spPr>
          <a:xfrm>
            <a:off x="1324837" y="0"/>
            <a:ext cx="10184492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FE7A4-6837-EE40-A4AF-562042E8A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42900"/>
            <a:ext cx="11506200" cy="2387600"/>
          </a:xfrm>
        </p:spPr>
        <p:txBody>
          <a:bodyPr anchor="t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3B4C9-D527-9F47-8B60-5A06A357C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5753100"/>
            <a:ext cx="8310736" cy="762000"/>
          </a:xfrm>
        </p:spPr>
        <p:txBody>
          <a:bodyPr lIns="0" tIns="0" rIns="0" b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3B8B7-28BC-1995-C2FB-4F3197800B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Pr>
        <a:solidFill>
          <a:srgbClr val="CDC2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58CAE-449A-5D62-7C2F-CAAD94A55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26" b="17636"/>
          <a:stretch/>
        </p:blipFill>
        <p:spPr>
          <a:xfrm>
            <a:off x="1324837" y="0"/>
            <a:ext cx="10184492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FE7A4-6837-EE40-A4AF-562042E8A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42900"/>
            <a:ext cx="11506200" cy="2387600"/>
          </a:xfrm>
        </p:spPr>
        <p:txBody>
          <a:bodyPr anchor="t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3B4C9-D527-9F47-8B60-5A06A357C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5753100"/>
            <a:ext cx="8310736" cy="762000"/>
          </a:xfrm>
        </p:spPr>
        <p:txBody>
          <a:bodyPr lIns="0" tIns="0" rIns="0" b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AA60B-B5CB-F437-3AFD-7A4ECE7E0D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3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rgbClr val="737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58CAE-449A-5D62-7C2F-CAAD94A55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26" b="17636"/>
          <a:stretch/>
        </p:blipFill>
        <p:spPr>
          <a:xfrm>
            <a:off x="1324837" y="0"/>
            <a:ext cx="10184492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FE7A4-6837-EE40-A4AF-562042E8A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42900"/>
            <a:ext cx="11506200" cy="2387600"/>
          </a:xfrm>
        </p:spPr>
        <p:txBody>
          <a:bodyPr anchor="t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3B4C9-D527-9F47-8B60-5A06A357C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5753100"/>
            <a:ext cx="8310736" cy="762000"/>
          </a:xfrm>
        </p:spPr>
        <p:txBody>
          <a:bodyPr lIns="0" tIns="0" rIns="0" b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E7081-3E1A-C906-0BC8-56C2D51090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636" y="6003235"/>
            <a:ext cx="3126605" cy="5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5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 White">
    <p:bg>
      <p:bgPr>
        <a:solidFill>
          <a:srgbClr val="EF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9A67-7389-5B42-9897-672B826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42900"/>
            <a:ext cx="11506198" cy="868013"/>
          </a:xfrm>
          <a:ln>
            <a:noFill/>
          </a:ln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527B-DF17-6C48-8180-53CAC73D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85900"/>
            <a:ext cx="11506199" cy="4436269"/>
          </a:xfrm>
        </p:spPr>
        <p:txBody>
          <a:bodyPr/>
          <a:lstStyle>
            <a:lvl1pPr>
              <a:defRPr sz="2400"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1pPr>
            <a:lvl2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2pPr>
            <a:lvl3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3pPr>
            <a:lvl4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4pPr>
            <a:lvl5pPr>
              <a:defRPr b="0" i="0">
                <a:latin typeface="Arial Nova Light" panose="020B0504020202020204" pitchFamily="34" charset="0"/>
                <a:cs typeface="Arial Nova Light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FA008A-DF6A-C69F-DE80-014250FC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4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5F570A-4E68-5244-8512-B5ED6D98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51630"/>
            <a:ext cx="11135510" cy="94376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1395D-AFB0-2C42-ACB6-67B2AA13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899" y="1825625"/>
            <a:ext cx="11506199" cy="40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5119BD8-79B8-FA41-B32F-70891179C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691" y="6452395"/>
            <a:ext cx="342901" cy="307428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400" b="0" i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fld id="{DF3319E5-6809-EF43-8219-1D01CECC0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66" r:id="rId9"/>
    <p:sldLayoutId id="2147483675" r:id="rId10"/>
    <p:sldLayoutId id="2147483677" r:id="rId11"/>
    <p:sldLayoutId id="2147483676" r:id="rId12"/>
    <p:sldLayoutId id="2147483678" r:id="rId13"/>
    <p:sldLayoutId id="2147483679" r:id="rId14"/>
    <p:sldLayoutId id="2147483681" r:id="rId15"/>
    <p:sldLayoutId id="2147483682" r:id="rId16"/>
    <p:sldLayoutId id="2147483680" r:id="rId17"/>
    <p:sldLayoutId id="2147483683" r:id="rId18"/>
    <p:sldLayoutId id="2147483684" r:id="rId19"/>
    <p:sldLayoutId id="2147483685" r:id="rId20"/>
    <p:sldLayoutId id="2147483667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Arial Nova Light" panose="020B0304020202020204" pitchFamily="34" charset="0"/>
          <a:ea typeface="+mj-ea"/>
          <a:cs typeface="Consolas" panose="020B060902020403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 Nova Light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 Nova Light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 Nova Light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 Nova Light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 Nova Light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6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gif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23.jpeg"/><Relationship Id="rId7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8.jpeg"/><Relationship Id="rId5" Type="http://schemas.openxmlformats.org/officeDocument/2006/relationships/image" Target="../media/image25.jpeg"/><Relationship Id="rId10" Type="http://schemas.openxmlformats.org/officeDocument/2006/relationships/image" Target="../media/image37.png"/><Relationship Id="rId4" Type="http://schemas.openxmlformats.org/officeDocument/2006/relationships/image" Target="../media/image24.jpeg"/><Relationship Id="rId9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menta.cn/en/article/141.html" TargetMode="External"/><Relationship Id="rId3" Type="http://schemas.openxmlformats.org/officeDocument/2006/relationships/hyperlink" Target="https://longportapp.com/en/news/219864449" TargetMode="External"/><Relationship Id="rId7" Type="http://schemas.openxmlformats.org/officeDocument/2006/relationships/hyperlink" Target="https://www.momenta.ai/en/article/160.html" TargetMode="External"/><Relationship Id="rId2" Type="http://schemas.openxmlformats.org/officeDocument/2006/relationships/hyperlink" Target="https://chinauto.report/mercedes-benz-to-adopt-momentas-adas-solution-with-nvidia-orin-chip-in-china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euronews.com/next/2021/12/27/china-autos-byd-momenta" TargetMode="External"/><Relationship Id="rId5" Type="http://schemas.openxmlformats.org/officeDocument/2006/relationships/hyperlink" Target="https://cnevpost.com/2024/04/07/toyota-to-use-huawei-assisted-driving-in-global-models-report/" TargetMode="External"/><Relationship Id="rId10" Type="http://schemas.openxmlformats.org/officeDocument/2006/relationships/hyperlink" Target="https://www.manager-magazin.de/unternehmen/autoindustrie/audi-will-autos-in-china-ohne-4-ringe-logo-verkaufen-a-6f1d9527-6682-429f-bd4a-2cae64a75c8e" TargetMode="External"/><Relationship Id="rId4" Type="http://schemas.openxmlformats.org/officeDocument/2006/relationships/hyperlink" Target="https://cnevpost.com/2024/06/26/toyota-to-adopt-momentas-driver-assistance-china/" TargetMode="External"/><Relationship Id="rId9" Type="http://schemas.openxmlformats.org/officeDocument/2006/relationships/hyperlink" Target="https://technode.com/2024/04/24/qualcomm-chinas-momenta-to-build-self-driving-vehicle-platforms-for-automakers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utomotivedive.com/news/ride-hailing-uber-makes-investment-in-autonomous-driving-developer-wayve/725903/" TargetMode="External"/><Relationship Id="rId3" Type="http://schemas.openxmlformats.org/officeDocument/2006/relationships/hyperlink" Target="https://autotechreviews.com/index.php/news/item/960-stradvision-teaming-with-leading-german-automotive-oem-and-global-tier-1-supplier-to-develop-advanced-vision-technologies" TargetMode="External"/><Relationship Id="rId7" Type="http://schemas.openxmlformats.org/officeDocument/2006/relationships/hyperlink" Target="https://www.ambarella.com/news/ambarella-and-helm-ai-announce-high-end-adas-software-integration/" TargetMode="External"/><Relationship Id="rId2" Type="http://schemas.openxmlformats.org/officeDocument/2006/relationships/hyperlink" Target="https://www.pahomepage.com/business/press-releases/cision/20240408CN81846/stradvision-enhances-automated-driving-solution-with-next-gen-svnet-on-horizon-robotics-journey-3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brainchip.com/brainchip-partners-with-emotion3d-to-improve-driver-safety-and-user-experience/" TargetMode="External"/><Relationship Id="rId5" Type="http://schemas.openxmlformats.org/officeDocument/2006/relationships/hyperlink" Target="https://www.renesas.com/en/about/press-room/renesas-electronics-and-stradvision-collaborate-smart-camera-development-next-generation-adas" TargetMode="External"/><Relationship Id="rId4" Type="http://schemas.openxmlformats.org/officeDocument/2006/relationships/hyperlink" Target="https://crackberry.com/stradvision-use-blackberry-qnx-software-ai-based-svn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8/10/relationships/comments" Target="../comments/modernComment_7FFFF756_CB2965C8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jpeg"/><Relationship Id="rId7" Type="http://schemas.openxmlformats.org/officeDocument/2006/relationships/image" Target="../media/image4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27.png"/><Relationship Id="rId4" Type="http://schemas.openxmlformats.org/officeDocument/2006/relationships/image" Target="../media/image3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dsauto.com/hyundai/hyundai-accelerates-its-software-defined-vehicle-capability" TargetMode="External"/><Relationship Id="rId2" Type="http://schemas.openxmlformats.org/officeDocument/2006/relationships/hyperlink" Target="https://www.autoconnectedcar.com/2024/04/blackberry-qnx-etas-partner-for-software-defined-vehicles-sdvs/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ddartech.com/leddartech-collaborates-with-arm-on-future-ready-software-defined-vehicles/" TargetMode="External"/><Relationship Id="rId2" Type="http://schemas.openxmlformats.org/officeDocument/2006/relationships/hyperlink" Target="https://news.panasonic.com/global/press/en241107-4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telematicswire.net/cadence-arm-partner-for-sdv-chiplet-innovation/" TargetMode="External"/><Relationship Id="rId5" Type="http://schemas.openxmlformats.org/officeDocument/2006/relationships/hyperlink" Target="https://tier4.jp/en/media/detail/?sys_id=2uQoModWEtrJbDh8fsJlgA&amp;category=NEWS" TargetMode="External"/><Relationship Id="rId4" Type="http://schemas.openxmlformats.org/officeDocument/2006/relationships/hyperlink" Target="https://www.tatatechnologies.com/en/newsroom/tata-technologies-partners-with-arm-to-drive-innovation-in-software-defined-vehicles-sdv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BB602-63CA-64E9-8AF2-16920D58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212C-3F0F-A110-034C-76BA322B6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47210-7544-D3B8-92A7-F5AC65552E69}"/>
              </a:ext>
            </a:extLst>
          </p:cNvPr>
          <p:cNvSpPr/>
          <p:nvPr/>
        </p:nvSpPr>
        <p:spPr>
          <a:xfrm>
            <a:off x="833051" y="2229877"/>
            <a:ext cx="1721946" cy="24142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B1F055-7395-DE98-DB7D-BF2F8A0939D8}"/>
              </a:ext>
            </a:extLst>
          </p:cNvPr>
          <p:cNvSpPr/>
          <p:nvPr/>
        </p:nvSpPr>
        <p:spPr>
          <a:xfrm>
            <a:off x="839217" y="2110281"/>
            <a:ext cx="1721946" cy="24142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A33DE1-B0F7-2F69-AEFA-60639FCD8F7E}"/>
              </a:ext>
            </a:extLst>
          </p:cNvPr>
          <p:cNvSpPr/>
          <p:nvPr/>
        </p:nvSpPr>
        <p:spPr>
          <a:xfrm>
            <a:off x="845382" y="1967887"/>
            <a:ext cx="1721946" cy="2414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3B5701-8880-A908-9FDB-8DBCEC70EE5F}"/>
              </a:ext>
            </a:extLst>
          </p:cNvPr>
          <p:cNvSpPr/>
          <p:nvPr/>
        </p:nvSpPr>
        <p:spPr>
          <a:xfrm>
            <a:off x="820719" y="1825493"/>
            <a:ext cx="1721946" cy="24142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455D2C-A9D3-29A0-3052-2706C649BA2B}"/>
              </a:ext>
            </a:extLst>
          </p:cNvPr>
          <p:cNvSpPr/>
          <p:nvPr/>
        </p:nvSpPr>
        <p:spPr>
          <a:xfrm>
            <a:off x="826885" y="1702372"/>
            <a:ext cx="1721946" cy="2414222"/>
          </a:xfrm>
          <a:prstGeom prst="roundRect">
            <a:avLst/>
          </a:prstGeom>
          <a:solidFill>
            <a:srgbClr val="7030A0"/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E805B-8C6F-F789-9168-E149E78561B3}"/>
              </a:ext>
            </a:extLst>
          </p:cNvPr>
          <p:cNvSpPr txBox="1"/>
          <p:nvPr/>
        </p:nvSpPr>
        <p:spPr>
          <a:xfrm>
            <a:off x="5957456" y="2851832"/>
            <a:ext cx="301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egular Display Medium" panose="020B0604050503060204" pitchFamily="34" charset="77"/>
              </a:rPr>
              <a:t>ADAS SW Stack</a:t>
            </a:r>
          </a:p>
        </p:txBody>
      </p:sp>
    </p:spTree>
    <p:extLst>
      <p:ext uri="{BB962C8B-B14F-4D97-AF65-F5344CB8AC3E}">
        <p14:creationId xmlns:p14="http://schemas.microsoft.com/office/powerpoint/2010/main" val="312630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CB69E-53A4-11F6-5A40-248DECD8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88C8-5767-A943-B223-90301B71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gular Display Medium" panose="020B0604050503060204" pitchFamily="34" charset="77"/>
              </a:rPr>
              <a:t>Safety Linux Categories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A78A8-322D-EBD1-06CA-96AED32B2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BBBF7-F267-B956-D90C-2B123171B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Degular Display Medium" panose="020B0604050503060204" pitchFamily="34" charset="77"/>
              </a:rPr>
              <a:t>Native Safety-Certified Linux Distributions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Linux-based OS that have been modified to meet </a:t>
            </a:r>
            <a:r>
              <a:rPr lang="en-US" dirty="0" err="1">
                <a:latin typeface="Degular Display Medium" panose="020B0604050503060204" pitchFamily="34" charset="77"/>
              </a:rPr>
              <a:t>FuSa</a:t>
            </a:r>
            <a:r>
              <a:rPr lang="en-US" dirty="0">
                <a:latin typeface="Degular Display Medium" panose="020B0604050503060204" pitchFamily="34" charset="77"/>
              </a:rPr>
              <a:t> standards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Ex: Wind River Linux, Red Hat In-vehicle OS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Use cases: Safety critical systems</a:t>
            </a:r>
          </a:p>
          <a:p>
            <a:r>
              <a:rPr lang="en-US" dirty="0">
                <a:latin typeface="Degular Display Medium" panose="020B0604050503060204" pitchFamily="34" charset="77"/>
              </a:rPr>
              <a:t>Safety Linux Paired w/ Hypervisors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Combines general-purpose Linux systems with a hypervisor, isolating safety critical tasks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Ex: QNX SDP w/ Safety Linux Components 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Use cases: Mixed-critical workloads</a:t>
            </a:r>
          </a:p>
          <a:p>
            <a:r>
              <a:rPr lang="en-US" dirty="0">
                <a:latin typeface="Degular Display Medium" panose="020B0604050503060204" pitchFamily="34" charset="77"/>
              </a:rPr>
              <a:t>Hybrid Safety Linux Solutions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Combined open-source Linux w/ additional safety SW layers, toolchains or environments to meet </a:t>
            </a:r>
            <a:r>
              <a:rPr lang="en-US" dirty="0" err="1">
                <a:latin typeface="Degular Display Medium" panose="020B0604050503060204" pitchFamily="34" charset="77"/>
              </a:rPr>
              <a:t>FuSa</a:t>
            </a:r>
            <a:r>
              <a:rPr lang="en-US" dirty="0">
                <a:latin typeface="Degular Display Medium" panose="020B0604050503060204" pitchFamily="34" charset="77"/>
              </a:rPr>
              <a:t> requirements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Ex: Automotive grade </a:t>
            </a:r>
            <a:r>
              <a:rPr lang="en-US" dirty="0" err="1">
                <a:latin typeface="Degular Display Medium" panose="020B0604050503060204" pitchFamily="34" charset="77"/>
              </a:rPr>
              <a:t>linx</a:t>
            </a:r>
            <a:endParaRPr lang="en-US" dirty="0">
              <a:latin typeface="Degular Display Medium" panose="020B0604050503060204" pitchFamily="34" charset="77"/>
            </a:endParaRP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Use cases: Non-critical (Infotainment)</a:t>
            </a:r>
          </a:p>
          <a:p>
            <a:pPr lvl="1"/>
            <a:endParaRPr lang="en-US" dirty="0">
              <a:latin typeface="Degular Display Medium" panose="020B0604050503060204" pitchFamily="34" charset="77"/>
            </a:endParaRPr>
          </a:p>
          <a:p>
            <a:endParaRPr lang="en-US" dirty="0">
              <a:latin typeface="Degular Display Medium" panose="020B060405050306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576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D8B7-4ED4-EE9A-C809-ED86D94C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gular Display Medium" panose="020B0604050503060204" pitchFamily="34" charset="77"/>
              </a:rPr>
              <a:t>AUTOSAR: Automotive Open 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C386-B740-3CC9-12FA-5AA7E59F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210865"/>
            <a:ext cx="11506199" cy="443626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Degular Display Medium" panose="020B0604050503060204" pitchFamily="34" charset="77"/>
              </a:rPr>
              <a:t>Open and standardized software architecture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Provides a framework for developing ECU software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Many T1’s, OEM’s collaborate to establish the standard (Bosch, BMW, Renesas, NVIDIA, etc.)</a:t>
            </a:r>
          </a:p>
          <a:p>
            <a:r>
              <a:rPr lang="en-US" dirty="0">
                <a:latin typeface="Degular Display Medium" panose="020B0604050503060204" pitchFamily="34" charset="77"/>
              </a:rPr>
              <a:t>Ensures modularity, scalability, interoperability compatibility</a:t>
            </a:r>
          </a:p>
          <a:p>
            <a:r>
              <a:rPr lang="en-US" dirty="0" err="1">
                <a:latin typeface="Degular Display Medium" panose="020B0604050503060204" pitchFamily="34" charset="77"/>
              </a:rPr>
              <a:t>FuSa</a:t>
            </a:r>
            <a:r>
              <a:rPr lang="en-US" dirty="0">
                <a:latin typeface="Degular Display Medium" panose="020B0604050503060204" pitchFamily="34" charset="77"/>
              </a:rPr>
              <a:t> support (ISO26262 compliance)</a:t>
            </a:r>
          </a:p>
          <a:p>
            <a:pPr marL="0" indent="0">
              <a:buNone/>
            </a:pPr>
            <a:endParaRPr lang="en-US" dirty="0">
              <a:latin typeface="Degular Display Medium" panose="020B0604050503060204" pitchFamily="34" charset="77"/>
            </a:endParaRPr>
          </a:p>
          <a:p>
            <a:r>
              <a:rPr lang="en-US" dirty="0">
                <a:latin typeface="Degular Display Medium" panose="020B0604050503060204" pitchFamily="34" charset="77"/>
              </a:rPr>
              <a:t>Classic AUTOSAR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Real-time, safety-critical systems (braking, engine control, steering)</a:t>
            </a:r>
          </a:p>
          <a:p>
            <a:pPr lvl="1"/>
            <a:endParaRPr lang="en-US" dirty="0">
              <a:latin typeface="Degular Display Medium" panose="020B0604050503060204" pitchFamily="34" charset="77"/>
            </a:endParaRPr>
          </a:p>
          <a:p>
            <a:r>
              <a:rPr lang="en-US" dirty="0">
                <a:latin typeface="Degular Display Medium" panose="020B0604050503060204" pitchFamily="34" charset="77"/>
              </a:rPr>
              <a:t>Adaptive AUTOSAR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High-performance applications (ADAS, infotainment)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POSIX-based OS’s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4576-0E3C-5126-13C7-8022157DE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5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D95C-248C-B385-3ED8-4BE7093C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3BCED-C5D1-05BE-D5D2-14B5A02A2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Look into vendors partnerships w/ OEM’s, T1’s, semiconductor companies, </a:t>
            </a:r>
            <a:r>
              <a:rPr lang="en-US" strike="sngStrike" dirty="0" err="1"/>
              <a:t>etc</a:t>
            </a:r>
            <a:endParaRPr lang="en-US" strike="sngStrike" dirty="0"/>
          </a:p>
          <a:p>
            <a:r>
              <a:rPr lang="en-US" strike="sngStrike" dirty="0"/>
              <a:t>IP</a:t>
            </a:r>
          </a:p>
          <a:p>
            <a:pPr lvl="1"/>
            <a:r>
              <a:rPr lang="en-US" dirty="0"/>
              <a:t>More development SW tools, </a:t>
            </a:r>
            <a:r>
              <a:rPr lang="en-US" dirty="0" err="1"/>
              <a:t>sdk</a:t>
            </a:r>
            <a:r>
              <a:rPr lang="en-US" dirty="0"/>
              <a:t>, up to OS level</a:t>
            </a:r>
          </a:p>
          <a:p>
            <a:r>
              <a:rPr lang="en-US" dirty="0"/>
              <a:t>SoC</a:t>
            </a:r>
          </a:p>
          <a:p>
            <a:pPr lvl="1"/>
            <a:r>
              <a:rPr lang="en-US" dirty="0"/>
              <a:t>Requires full functionality SW stack</a:t>
            </a:r>
          </a:p>
          <a:p>
            <a:pPr lvl="1"/>
            <a:r>
              <a:rPr lang="en-US" dirty="0"/>
              <a:t>Think about how the SW would demo on TT server hardware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IP vs SoC partnerships would be different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Explore more about each companies product</a:t>
            </a:r>
          </a:p>
          <a:p>
            <a:pPr lvl="2"/>
            <a:r>
              <a:rPr lang="en-US" dirty="0"/>
              <a:t>Understand how the products work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601D-AEC8-FCE1-53CC-8160DA2E1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844CA-B03C-46CC-E5AA-402E707DA0D1}"/>
              </a:ext>
            </a:extLst>
          </p:cNvPr>
          <p:cNvSpPr txBox="1"/>
          <p:nvPr/>
        </p:nvSpPr>
        <p:spPr>
          <a:xfrm>
            <a:off x="616632" y="5590446"/>
            <a:ext cx="3177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Add: 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Look at Automotive SW ecosystem explanations/papers/videos</a:t>
            </a:r>
          </a:p>
        </p:txBody>
      </p:sp>
    </p:spTree>
    <p:extLst>
      <p:ext uri="{BB962C8B-B14F-4D97-AF65-F5344CB8AC3E}">
        <p14:creationId xmlns:p14="http://schemas.microsoft.com/office/powerpoint/2010/main" val="371090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42C1F-5EB0-A915-7D3F-D065D7952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28B3E1-C678-0CE8-319C-ABF98D75A716}"/>
              </a:ext>
            </a:extLst>
          </p:cNvPr>
          <p:cNvSpPr/>
          <p:nvPr/>
        </p:nvSpPr>
        <p:spPr>
          <a:xfrm>
            <a:off x="1069070" y="4196276"/>
            <a:ext cx="1721946" cy="241422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D6982B-2F13-E130-B511-1918C821F77A}"/>
              </a:ext>
            </a:extLst>
          </p:cNvPr>
          <p:cNvSpPr/>
          <p:nvPr/>
        </p:nvSpPr>
        <p:spPr>
          <a:xfrm>
            <a:off x="1069070" y="3176431"/>
            <a:ext cx="1721946" cy="241422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4E3D38-8EE3-F6FF-D047-A9E68E748B7A}"/>
              </a:ext>
            </a:extLst>
          </p:cNvPr>
          <p:cNvSpPr/>
          <p:nvPr/>
        </p:nvSpPr>
        <p:spPr>
          <a:xfrm>
            <a:off x="1069070" y="2156588"/>
            <a:ext cx="1721946" cy="2414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D00C70-B0A8-3AF2-1B83-02732EE68D27}"/>
              </a:ext>
            </a:extLst>
          </p:cNvPr>
          <p:cNvSpPr/>
          <p:nvPr/>
        </p:nvSpPr>
        <p:spPr>
          <a:xfrm>
            <a:off x="1069070" y="1136745"/>
            <a:ext cx="1721946" cy="24142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C2ACF6-0E14-F44A-43D3-3C04D8587405}"/>
              </a:ext>
            </a:extLst>
          </p:cNvPr>
          <p:cNvSpPr/>
          <p:nvPr/>
        </p:nvSpPr>
        <p:spPr>
          <a:xfrm>
            <a:off x="1069070" y="116902"/>
            <a:ext cx="1721946" cy="2414222"/>
          </a:xfrm>
          <a:prstGeom prst="roundRect">
            <a:avLst/>
          </a:prstGeom>
          <a:solidFill>
            <a:srgbClr val="7030A0"/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D61D6-41D9-BE34-1454-0D0674C24CC9}"/>
              </a:ext>
            </a:extLst>
          </p:cNvPr>
          <p:cNvSpPr txBox="1"/>
          <p:nvPr/>
        </p:nvSpPr>
        <p:spPr>
          <a:xfrm>
            <a:off x="3270423" y="5368281"/>
            <a:ext cx="23968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Degular Display Medium" panose="020B0604050503060204" pitchFamily="34" charset="77"/>
              </a:rPr>
              <a:t>Hardware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egular Display Medium" panose="020B0604050503060204" pitchFamily="34" charset="77"/>
              </a:rPr>
              <a:t>Sensors and compute platforms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A61E4-1B8D-1663-9122-F83949678389}"/>
              </a:ext>
            </a:extLst>
          </p:cNvPr>
          <p:cNvSpPr txBox="1"/>
          <p:nvPr/>
        </p:nvSpPr>
        <p:spPr>
          <a:xfrm>
            <a:off x="3294703" y="859746"/>
            <a:ext cx="1838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Degular Display Medium" panose="020B0604050503060204" pitchFamily="34" charset="77"/>
              </a:rPr>
              <a:t>Application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egular Display Medium" panose="020B0604050503060204" pitchFamily="34" charset="77"/>
              </a:rPr>
              <a:t>High-level ADAS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425D2-79B1-B0C4-B36A-BB7D4BCC32A8}"/>
              </a:ext>
            </a:extLst>
          </p:cNvPr>
          <p:cNvSpPr txBox="1"/>
          <p:nvPr/>
        </p:nvSpPr>
        <p:spPr>
          <a:xfrm>
            <a:off x="3403728" y="3114014"/>
            <a:ext cx="1412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Degular Display Medium" panose="020B0604050503060204" pitchFamily="34" charset="77"/>
              </a:rPr>
              <a:t>OS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egular Display Medium" panose="020B0604050503060204" pitchFamily="34" charset="77"/>
              </a:rPr>
              <a:t>System OS/RTOS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1B542E-07E2-0EB4-CC8D-6E0777B1C922}"/>
              </a:ext>
            </a:extLst>
          </p:cNvPr>
          <p:cNvSpPr txBox="1"/>
          <p:nvPr/>
        </p:nvSpPr>
        <p:spPr>
          <a:xfrm>
            <a:off x="3198808" y="1986880"/>
            <a:ext cx="26789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Degular Display Medium" panose="020B0604050503060204" pitchFamily="34" charset="77"/>
              </a:rPr>
              <a:t>Middleware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egular Display Medium" panose="020B0604050503060204" pitchFamily="34" charset="77"/>
              </a:rPr>
              <a:t>Libraries, algorithms, abstraction layers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E0DD5-22BD-2F32-5816-E3CF37EDA2D7}"/>
              </a:ext>
            </a:extLst>
          </p:cNvPr>
          <p:cNvSpPr txBox="1"/>
          <p:nvPr/>
        </p:nvSpPr>
        <p:spPr>
          <a:xfrm>
            <a:off x="3329272" y="4241148"/>
            <a:ext cx="25106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Degular Display Medium" panose="020B0604050503060204" pitchFamily="34" charset="77"/>
              </a:rPr>
              <a:t>Hypervisor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egular Display Medium" panose="020B0604050503060204" pitchFamily="34" charset="77"/>
              </a:rPr>
              <a:t>Run &amp; manage multiple OS’s/RTOS’s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A3B4E0-810F-1171-EA0A-8EC860862CB3}"/>
              </a:ext>
            </a:extLst>
          </p:cNvPr>
          <p:cNvSpPr txBox="1"/>
          <p:nvPr/>
        </p:nvSpPr>
        <p:spPr>
          <a:xfrm>
            <a:off x="5339941" y="859746"/>
            <a:ext cx="4785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Autopilot, Valet Parking, Adaptive Cruise Control, Parking Assist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5EB78D-190D-363F-23C5-56C026956CCF}"/>
              </a:ext>
            </a:extLst>
          </p:cNvPr>
          <p:cNvSpPr txBox="1"/>
          <p:nvPr/>
        </p:nvSpPr>
        <p:spPr>
          <a:xfrm>
            <a:off x="5877748" y="1986880"/>
            <a:ext cx="3709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Sensor fusion,  perception, planning algorithms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DB19C-E25A-D4C7-4B72-D29AB96BA4EF}"/>
              </a:ext>
            </a:extLst>
          </p:cNvPr>
          <p:cNvSpPr txBox="1"/>
          <p:nvPr/>
        </p:nvSpPr>
        <p:spPr>
          <a:xfrm>
            <a:off x="5064219" y="2909483"/>
            <a:ext cx="4209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OS: Linux, AUTOSAR Adaptive, Android Automotive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RTOS:  QNX, AUTOSAR Classic, Zephyr, </a:t>
            </a:r>
            <a:r>
              <a:rPr lang="en-US" sz="1400" dirty="0" err="1">
                <a:latin typeface="Degular Display Medium" panose="020B0604050503060204" pitchFamily="34" charset="77"/>
              </a:rPr>
              <a:t>FreeRTOS</a:t>
            </a:r>
            <a:r>
              <a:rPr lang="en-US" sz="1400" dirty="0">
                <a:latin typeface="Degular Display Medium" panose="020B0604050503060204" pitchFamily="34" charset="7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83A33F-9A17-17C0-943E-C1044A9A348B}"/>
              </a:ext>
            </a:extLst>
          </p:cNvPr>
          <p:cNvSpPr txBox="1"/>
          <p:nvPr/>
        </p:nvSpPr>
        <p:spPr>
          <a:xfrm>
            <a:off x="5923231" y="4263033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QNX, Xen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F80DE-A70F-3ACD-5082-F094DD675123}"/>
              </a:ext>
            </a:extLst>
          </p:cNvPr>
          <p:cNvSpPr txBox="1"/>
          <p:nvPr/>
        </p:nvSpPr>
        <p:spPr>
          <a:xfrm>
            <a:off x="5634372" y="5436764"/>
            <a:ext cx="3393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LiDAR, radar, cameras,  compute platforms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8E41F6-09A3-016B-5235-F78FABEA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51" y="1294706"/>
            <a:ext cx="633893" cy="5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RADVISION | LinkedIn">
            <a:extLst>
              <a:ext uri="{FF2B5EF4-FFF2-40B4-BE49-F238E27FC236}">
                <a16:creationId xmlns:a16="http://schemas.microsoft.com/office/drawing/2014/main" id="{AA9FAA6D-632A-08FE-A398-D231C69FD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47" y="1294706"/>
            <a:ext cx="553999" cy="5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elm.ai Announces Generative Simulation of High-Fidelity ...">
            <a:extLst>
              <a:ext uri="{FF2B5EF4-FFF2-40B4-BE49-F238E27FC236}">
                <a16:creationId xmlns:a16="http://schemas.microsoft.com/office/drawing/2014/main" id="{87DC1619-1D02-C0E3-C266-988D003E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49" y="1319346"/>
            <a:ext cx="1343256" cy="54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motion3D, Chuhang Technologies and Sleep Advice Technologies Announce  Innovative Partnership to Develop Multi-sensor In-cabin Analysis System  Leveraging Camera and Radar Technology | Business Wire">
            <a:extLst>
              <a:ext uri="{FF2B5EF4-FFF2-40B4-BE49-F238E27FC236}">
                <a16:creationId xmlns:a16="http://schemas.microsoft.com/office/drawing/2014/main" id="{04659877-4418-F2DB-304C-77D582BE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608" y="1331332"/>
            <a:ext cx="1007736" cy="5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ayve's Press Kit">
            <a:extLst>
              <a:ext uri="{FF2B5EF4-FFF2-40B4-BE49-F238E27FC236}">
                <a16:creationId xmlns:a16="http://schemas.microsoft.com/office/drawing/2014/main" id="{ACC74039-B68C-BBD2-ECE8-449687CB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047" y="1319346"/>
            <a:ext cx="725441" cy="5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A14226B-22B7-3B4C-ABCD-E36E1E2C7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76" y="3550397"/>
            <a:ext cx="1178748" cy="30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EC1596CB-48E6-515C-A0F6-1276729B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657" y="3529184"/>
            <a:ext cx="1138909" cy="33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864368AA-874F-BB8E-F670-84C4203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703" y="3432063"/>
            <a:ext cx="1138909" cy="54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ed Hat logo and symbol, meaning, history, PNG">
            <a:extLst>
              <a:ext uri="{FF2B5EF4-FFF2-40B4-BE49-F238E27FC236}">
                <a16:creationId xmlns:a16="http://schemas.microsoft.com/office/drawing/2014/main" id="{833FCCF4-57B4-48AC-851F-1E0C87B5D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749" y="3309255"/>
            <a:ext cx="1138909" cy="7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AGL Documentation">
            <a:extLst>
              <a:ext uri="{FF2B5EF4-FFF2-40B4-BE49-F238E27FC236}">
                <a16:creationId xmlns:a16="http://schemas.microsoft.com/office/drawing/2014/main" id="{02D4F81B-0C7B-7AF7-4896-36FB4FD6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65" y="3417167"/>
            <a:ext cx="725440" cy="50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QNX Software">
            <a:extLst>
              <a:ext uri="{FF2B5EF4-FFF2-40B4-BE49-F238E27FC236}">
                <a16:creationId xmlns:a16="http://schemas.microsoft.com/office/drawing/2014/main" id="{F7B6BDD6-D5F1-87C8-8B3A-2848917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040" y="4570810"/>
            <a:ext cx="1117728" cy="3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4" descr="Computer Laboratory - Xen virtual machine monitor">
            <a:extLst>
              <a:ext uri="{FF2B5EF4-FFF2-40B4-BE49-F238E27FC236}">
                <a16:creationId xmlns:a16="http://schemas.microsoft.com/office/drawing/2014/main" id="{CD9B338C-61C9-ABFC-3606-C98820E4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49" y="4518147"/>
            <a:ext cx="940159" cy="45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46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5232A9F-F608-69ED-E9EE-DEEB8B51F0BF}"/>
              </a:ext>
            </a:extLst>
          </p:cNvPr>
          <p:cNvSpPr/>
          <p:nvPr/>
        </p:nvSpPr>
        <p:spPr>
          <a:xfrm>
            <a:off x="1328996" y="3763430"/>
            <a:ext cx="1721946" cy="24142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297B5-489F-8BEC-8726-F5FC84E46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44E49-CC9F-9B21-878A-5EBBC9324D56}"/>
              </a:ext>
            </a:extLst>
          </p:cNvPr>
          <p:cNvSpPr txBox="1"/>
          <p:nvPr/>
        </p:nvSpPr>
        <p:spPr>
          <a:xfrm>
            <a:off x="1010560" y="2170787"/>
            <a:ext cx="1838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Degular Display Medium" panose="020B0604050503060204" pitchFamily="34" charset="77"/>
              </a:rPr>
              <a:t>Application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egular Display Medium" panose="020B0604050503060204" pitchFamily="34" charset="77"/>
              </a:rPr>
              <a:t>High-level ADAS features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49E941C-8E32-AC90-C18D-312B4A905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75" y="806483"/>
            <a:ext cx="744702" cy="6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TRADVISION | LinkedIn">
            <a:extLst>
              <a:ext uri="{FF2B5EF4-FFF2-40B4-BE49-F238E27FC236}">
                <a16:creationId xmlns:a16="http://schemas.microsoft.com/office/drawing/2014/main" id="{858885A4-A542-EDD2-0023-35219B59F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372" y="4371028"/>
            <a:ext cx="695304" cy="6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elm.ai Announces Generative Simulation of High-Fidelity ...">
            <a:extLst>
              <a:ext uri="{FF2B5EF4-FFF2-40B4-BE49-F238E27FC236}">
                <a16:creationId xmlns:a16="http://schemas.microsoft.com/office/drawing/2014/main" id="{91210D9E-D697-B592-5451-9D0AFE67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14" y="2480905"/>
            <a:ext cx="1343256" cy="54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emotion3D, Chuhang Technologies and Sleep Advice Technologies Announce  Innovative Partnership to Develop Multi-sensor In-cabin Analysis System  Leveraging Camera and Radar Technology | Business Wire">
            <a:extLst>
              <a:ext uri="{FF2B5EF4-FFF2-40B4-BE49-F238E27FC236}">
                <a16:creationId xmlns:a16="http://schemas.microsoft.com/office/drawing/2014/main" id="{AF0BFA0F-7C80-B53B-A77E-E58D03239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086" y="806483"/>
            <a:ext cx="1245569" cy="6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Wayve's Press Kit">
            <a:extLst>
              <a:ext uri="{FF2B5EF4-FFF2-40B4-BE49-F238E27FC236}">
                <a16:creationId xmlns:a16="http://schemas.microsoft.com/office/drawing/2014/main" id="{6DCF80C2-6B5B-B42B-0606-E14B8DC2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75" y="2427104"/>
            <a:ext cx="852252" cy="65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3D8478-6EEB-4329-4636-79A38189E01B}"/>
              </a:ext>
            </a:extLst>
          </p:cNvPr>
          <p:cNvSpPr/>
          <p:nvPr/>
        </p:nvSpPr>
        <p:spPr>
          <a:xfrm>
            <a:off x="1069070" y="116902"/>
            <a:ext cx="1721946" cy="2414222"/>
          </a:xfrm>
          <a:prstGeom prst="roundRect">
            <a:avLst/>
          </a:prstGeom>
          <a:solidFill>
            <a:srgbClr val="7030A0"/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4FB0E-4965-9B56-9C48-A442011FAE51}"/>
              </a:ext>
            </a:extLst>
          </p:cNvPr>
          <p:cNvSpPr txBox="1"/>
          <p:nvPr/>
        </p:nvSpPr>
        <p:spPr>
          <a:xfrm>
            <a:off x="1031639" y="5872194"/>
            <a:ext cx="23166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Degular Display Medium" panose="020B0604050503060204" pitchFamily="34" charset="77"/>
              </a:rPr>
              <a:t>Middleware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egular Display Medium" panose="020B0604050503060204" pitchFamily="34" charset="77"/>
              </a:rPr>
              <a:t>Libraries, algorithms, frameworks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031132-80E8-BDDC-4B7E-D801FA955632}"/>
              </a:ext>
            </a:extLst>
          </p:cNvPr>
          <p:cNvSpPr txBox="1"/>
          <p:nvPr/>
        </p:nvSpPr>
        <p:spPr>
          <a:xfrm>
            <a:off x="7152112" y="1454005"/>
            <a:ext cx="3856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CABIN EYE modular SW suite for driver &amp; passenger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Designed to enhance L2+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Degular Display Medium" panose="020B0604050503060204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E8F8C7-4132-5B60-C361-11ACA2D96EA2}"/>
              </a:ext>
            </a:extLst>
          </p:cNvPr>
          <p:cNvSpPr txBox="1"/>
          <p:nvPr/>
        </p:nvSpPr>
        <p:spPr>
          <a:xfrm>
            <a:off x="4327340" y="1454005"/>
            <a:ext cx="2824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L2/L2++ </a:t>
            </a:r>
            <a:r>
              <a:rPr lang="en-US" sz="1400" dirty="0" err="1">
                <a:latin typeface="Degular Display Medium" panose="020B0604050503060204" pitchFamily="34" charset="77"/>
              </a:rPr>
              <a:t>Mpilot</a:t>
            </a:r>
            <a:r>
              <a:rPr lang="en-US" sz="1400" dirty="0">
                <a:latin typeface="Degular Display Medium" panose="020B0604050503060204" pitchFamily="34" charset="77"/>
              </a:rPr>
              <a:t> &amp; MSD ADAS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L4 robotaxi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Large scale data collection through OEM partnerships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1579B4E8-FDF4-5854-CB7D-DEC0CE6A5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774" y="4366146"/>
            <a:ext cx="795576" cy="6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elm.ai Announces Generative Simulation of High-Fidelity ...">
            <a:extLst>
              <a:ext uri="{FF2B5EF4-FFF2-40B4-BE49-F238E27FC236}">
                <a16:creationId xmlns:a16="http://schemas.microsoft.com/office/drawing/2014/main" id="{9B1C1BD7-4E24-6B05-1DAD-C1E57DCB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634" y="4449889"/>
            <a:ext cx="1343256" cy="54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F8B72F-86D5-5A4B-38D4-50796B58A88E}"/>
              </a:ext>
            </a:extLst>
          </p:cNvPr>
          <p:cNvSpPr txBox="1"/>
          <p:nvPr/>
        </p:nvSpPr>
        <p:spPr>
          <a:xfrm>
            <a:off x="7372269" y="3110251"/>
            <a:ext cx="2733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L2/L2+ consumer &amp; L4 robotaxi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Vision-first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Unsupervised learning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Degular Display Medium" panose="020B0604050503060204" pitchFamily="34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FC7EC2-CEC1-B360-3ABC-1E4C61133F70}"/>
              </a:ext>
            </a:extLst>
          </p:cNvPr>
          <p:cNvSpPr txBox="1"/>
          <p:nvPr/>
        </p:nvSpPr>
        <p:spPr>
          <a:xfrm>
            <a:off x="9451709" y="5037085"/>
            <a:ext cx="227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AI perception frameworks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C3FB0-182B-8229-BD78-9DAA44C9F210}"/>
              </a:ext>
            </a:extLst>
          </p:cNvPr>
          <p:cNvSpPr txBox="1"/>
          <p:nvPr/>
        </p:nvSpPr>
        <p:spPr>
          <a:xfrm>
            <a:off x="4327340" y="3097984"/>
            <a:ext cx="2964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L2+, L3 &amp; L4 product ADAS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Unified  ADAS model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Vision-first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Degular Display Medium" panose="020B060405050306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BC5DED-2335-5B6F-F8BC-363AFA58A634}"/>
              </a:ext>
            </a:extLst>
          </p:cNvPr>
          <p:cNvSpPr txBox="1"/>
          <p:nvPr/>
        </p:nvSpPr>
        <p:spPr>
          <a:xfrm>
            <a:off x="3625176" y="5069245"/>
            <a:ext cx="2661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Degular Display Medium" panose="020B0604050503060204" pitchFamily="34" charset="77"/>
              </a:rPr>
              <a:t>SVNet</a:t>
            </a:r>
            <a:r>
              <a:rPr lang="en-US" sz="1400" dirty="0">
                <a:latin typeface="Degular Display Medium" panose="020B0604050503060204" pitchFamily="34" charset="77"/>
              </a:rPr>
              <a:t>: Perception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Partnerships with OEM’s &amp; platforms for optimization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0B1232-AC25-2595-9696-600311AA460C}"/>
              </a:ext>
            </a:extLst>
          </p:cNvPr>
          <p:cNvSpPr txBox="1"/>
          <p:nvPr/>
        </p:nvSpPr>
        <p:spPr>
          <a:xfrm>
            <a:off x="6283643" y="5061450"/>
            <a:ext cx="2867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Perception stacks, sensor fusion, large scale data collection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BAA883-F001-F13A-8E81-3E1C37BC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67" y="2651319"/>
            <a:ext cx="404818" cy="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3040922-7E91-B2A9-5D00-1F71FE5E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708" y="1016688"/>
            <a:ext cx="355140" cy="23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727A5F0-E45E-8A7B-5699-E669D73F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540" y="1025827"/>
            <a:ext cx="318230" cy="21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4C59686-0F64-0B72-FCE4-8E0028CF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418" y="2662195"/>
            <a:ext cx="327668" cy="1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09732B0-6F7C-8894-8D42-2A3D58D8F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262" y="4589139"/>
            <a:ext cx="373977" cy="24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05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627F-9992-E68F-0198-6A76F966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gular Display Medium" panose="020B0604050503060204" pitchFamily="34" charset="77"/>
              </a:rPr>
              <a:t>SW Vendor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0B9C1-D8A4-C59D-5D31-7B208C9A0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878774"/>
            <a:ext cx="11506199" cy="5043395"/>
          </a:xfrm>
        </p:spPr>
        <p:txBody>
          <a:bodyPr/>
          <a:lstStyle/>
          <a:p>
            <a:r>
              <a:rPr lang="en-US" dirty="0">
                <a:latin typeface="Degular Display Medium" panose="020B0604050503060204" pitchFamily="34" charset="77"/>
              </a:rPr>
              <a:t>Momenta</a:t>
            </a: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2"/>
              </a:rPr>
              <a:t>Mercedes using Momenta</a:t>
            </a:r>
            <a:r>
              <a:rPr lang="en-US" sz="1600" dirty="0">
                <a:latin typeface="Degular Display Medium" panose="020B0604050503060204" pitchFamily="34" charset="77"/>
              </a:rPr>
              <a:t> for urban </a:t>
            </a:r>
            <a:r>
              <a:rPr lang="en-US" sz="1600" dirty="0" err="1">
                <a:latin typeface="Degular Display Medium" panose="020B0604050503060204" pitchFamily="34" charset="77"/>
              </a:rPr>
              <a:t>naviagation</a:t>
            </a:r>
            <a:r>
              <a:rPr lang="en-US" sz="1600" dirty="0">
                <a:latin typeface="Degular Display Medium" panose="020B0604050503060204" pitchFamily="34" charset="77"/>
              </a:rPr>
              <a:t> assistance in L2+ ADAS (</a:t>
            </a:r>
            <a:r>
              <a:rPr lang="en-US" sz="1600" dirty="0" err="1">
                <a:latin typeface="Degular Display Medium" panose="020B0604050503060204" pitchFamily="34" charset="77"/>
              </a:rPr>
              <a:t>nvidia</a:t>
            </a:r>
            <a:r>
              <a:rPr lang="en-US" sz="1600" dirty="0">
                <a:latin typeface="Degular Display Medium" panose="020B0604050503060204" pitchFamily="34" charset="77"/>
              </a:rPr>
              <a:t> </a:t>
            </a:r>
            <a:r>
              <a:rPr lang="en-US" sz="1600" dirty="0" err="1">
                <a:latin typeface="Degular Display Medium" panose="020B0604050503060204" pitchFamily="34" charset="77"/>
              </a:rPr>
              <a:t>orin</a:t>
            </a:r>
            <a:r>
              <a:rPr lang="en-US" sz="1600" dirty="0">
                <a:latin typeface="Degular Display Medium" panose="020B0604050503060204" pitchFamily="34" charset="77"/>
              </a:rPr>
              <a:t> HW, electric CLA car, production 2025)</a:t>
            </a: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3"/>
              </a:rPr>
              <a:t>IM Motors &amp; Nvidia &amp; momenta </a:t>
            </a:r>
            <a:r>
              <a:rPr lang="en-US" sz="1600" dirty="0">
                <a:latin typeface="Degular Display Medium" panose="020B0604050503060204" pitchFamily="34" charset="77"/>
              </a:rPr>
              <a:t>(Drive AGX Thor HW) launch ADAS solution in 2025 for IM motors</a:t>
            </a:r>
          </a:p>
          <a:p>
            <a:pPr lvl="2"/>
            <a:r>
              <a:rPr lang="en-US" sz="1600" dirty="0">
                <a:latin typeface="Degular Display Medium" panose="020B0604050503060204" pitchFamily="34" charset="77"/>
              </a:rPr>
              <a:t>HNP high-speed elevated navigation assistance, urban navigation assistance, memory parking </a:t>
            </a:r>
            <a:r>
              <a:rPr lang="en-US" sz="1600" dirty="0" err="1">
                <a:latin typeface="Degular Display Medium" panose="020B0604050503060204" pitchFamily="34" charset="77"/>
              </a:rPr>
              <a:t>assisntance</a:t>
            </a:r>
            <a:endParaRPr lang="en-US" sz="1600" dirty="0">
              <a:latin typeface="Degular Display Medium" panose="020B0604050503060204" pitchFamily="34" charset="77"/>
            </a:endParaRP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4"/>
              </a:rPr>
              <a:t>Toyota using Momenta ADAS solution</a:t>
            </a:r>
            <a:r>
              <a:rPr lang="en-US" sz="1600" dirty="0">
                <a:latin typeface="Degular Display Medium" panose="020B0604050503060204" pitchFamily="34" charset="77"/>
              </a:rPr>
              <a:t>, “jointly created an end-to-end, full-scenario intelligent driving solution” (Toyota BZ3X car)</a:t>
            </a:r>
          </a:p>
          <a:p>
            <a:pPr lvl="2"/>
            <a:r>
              <a:rPr lang="en-US" sz="1600" dirty="0">
                <a:latin typeface="Degular Display Medium" panose="020B0604050503060204" pitchFamily="34" charset="77"/>
                <a:hlinkClick r:id="rId5"/>
              </a:rPr>
              <a:t>Toyota partnered with Huawei, momenta</a:t>
            </a:r>
            <a:r>
              <a:rPr lang="en-US" sz="1600" dirty="0">
                <a:latin typeface="Degular Display Medium" panose="020B0604050503060204" pitchFamily="34" charset="77"/>
              </a:rPr>
              <a:t>. Toyota integrating a system using Huawei hardware and Momenta ADAS stack</a:t>
            </a: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6"/>
              </a:rPr>
              <a:t>BYD &amp; Momenta </a:t>
            </a:r>
            <a:r>
              <a:rPr lang="en-US" sz="1600" dirty="0">
                <a:latin typeface="Degular Display Medium" panose="020B0604050503060204" pitchFamily="34" charset="77"/>
              </a:rPr>
              <a:t>established $15.7M venture (</a:t>
            </a:r>
            <a:r>
              <a:rPr lang="en-US" sz="1600" dirty="0" err="1">
                <a:latin typeface="Degular Display Medium" panose="020B0604050503060204" pitchFamily="34" charset="77"/>
              </a:rPr>
              <a:t>DiPi</a:t>
            </a:r>
            <a:r>
              <a:rPr lang="en-US" sz="1600" dirty="0">
                <a:latin typeface="Degular Display Medium" panose="020B0604050503060204" pitchFamily="34" charset="77"/>
              </a:rPr>
              <a:t> Intelligent Mobility Co) to deploy AD across some BYD models</a:t>
            </a:r>
            <a:endParaRPr lang="en-US" sz="1600" dirty="0">
              <a:latin typeface="Degular Display Medium" panose="020B0604050503060204" pitchFamily="34" charset="77"/>
              <a:hlinkClick r:id="rId7"/>
            </a:endParaRP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7"/>
              </a:rPr>
              <a:t>Nvidia &amp; Momenta </a:t>
            </a:r>
            <a:r>
              <a:rPr lang="en-US" sz="1600" dirty="0">
                <a:latin typeface="Degular Display Medium" panose="020B0604050503060204" pitchFamily="34" charset="77"/>
              </a:rPr>
              <a:t>partnered to create a ADAS SW/HW solution using Drive Orin SoC</a:t>
            </a: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8"/>
              </a:rPr>
              <a:t>GM China using Momenta </a:t>
            </a:r>
            <a:r>
              <a:rPr lang="en-US" sz="1600" dirty="0">
                <a:latin typeface="Degular Display Medium" panose="020B0604050503060204" pitchFamily="34" charset="77"/>
              </a:rPr>
              <a:t>for its Autonomous vehicles </a:t>
            </a: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9"/>
              </a:rPr>
              <a:t>Qualcomm &amp; Momenta </a:t>
            </a:r>
            <a:r>
              <a:rPr lang="en-US" sz="1600" dirty="0">
                <a:latin typeface="Degular Display Medium" panose="020B0604050503060204" pitchFamily="34" charset="77"/>
              </a:rPr>
              <a:t>will develop AD platforms based on Snapdragon Ride targeting $14k—$28K cars</a:t>
            </a: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10"/>
              </a:rPr>
              <a:t>Audi &amp; SAIC </a:t>
            </a:r>
            <a:r>
              <a:rPr lang="en-US" sz="1600" dirty="0">
                <a:latin typeface="Degular Display Medium" panose="020B0604050503060204" pitchFamily="34" charset="77"/>
              </a:rPr>
              <a:t>motor have a venture that Momenta will contribute to the AD system</a:t>
            </a:r>
          </a:p>
          <a:p>
            <a:pPr marL="0" indent="0">
              <a:buNone/>
            </a:pPr>
            <a:endParaRPr lang="en-US" dirty="0">
              <a:latin typeface="Degular Display Medium" panose="020B0604050503060204" pitchFamily="34" charset="77"/>
            </a:endParaRPr>
          </a:p>
          <a:p>
            <a:pPr lvl="1"/>
            <a:endParaRPr lang="en-US" sz="1600" dirty="0">
              <a:latin typeface="Degular Display Medium" panose="020B060405050306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9B959-B25A-D871-059F-F385C124E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0EA7C-501C-433C-48EA-955B69554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534390"/>
            <a:ext cx="11506199" cy="5387779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Degular Display Medium" panose="020B0604050503060204" pitchFamily="34" charset="77"/>
              </a:rPr>
              <a:t>Stradvision</a:t>
            </a:r>
            <a:endParaRPr lang="en-US" dirty="0">
              <a:latin typeface="Degular Display Medium" panose="020B0604050503060204" pitchFamily="34" charset="77"/>
            </a:endParaRP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2"/>
              </a:rPr>
              <a:t>Stradvision partnered with Horizion Robotics </a:t>
            </a:r>
            <a:r>
              <a:rPr lang="en-US" sz="1600" dirty="0">
                <a:latin typeface="Degular Display Medium" panose="020B0604050503060204" pitchFamily="34" charset="77"/>
              </a:rPr>
              <a:t>to have their </a:t>
            </a:r>
            <a:r>
              <a:rPr lang="en-US" sz="1600" dirty="0" err="1">
                <a:latin typeface="Degular Display Medium" panose="020B0604050503060204" pitchFamily="34" charset="77"/>
              </a:rPr>
              <a:t>SVNet</a:t>
            </a:r>
            <a:r>
              <a:rPr lang="en-US" sz="1600" dirty="0">
                <a:latin typeface="Degular Display Medium" panose="020B0604050503060204" pitchFamily="34" charset="77"/>
              </a:rPr>
              <a:t> product optimized on Horizon journey 3</a:t>
            </a: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3"/>
              </a:rPr>
              <a:t>Stradvision</a:t>
            </a:r>
            <a:r>
              <a:rPr lang="en-US" sz="1600" dirty="0">
                <a:latin typeface="Degular Display Medium" panose="020B0604050503060204" pitchFamily="34" charset="77"/>
              </a:rPr>
              <a:t> is working with ”a leading German Automotive OEM” and global T1 </a:t>
            </a: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4"/>
              </a:rPr>
              <a:t>Stradvision using QNX SW </a:t>
            </a:r>
            <a:endParaRPr lang="en-US" sz="1600" dirty="0">
              <a:latin typeface="Degular Display Medium" panose="020B0604050503060204" pitchFamily="34" charset="77"/>
            </a:endParaRP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5"/>
              </a:rPr>
              <a:t>Renesas &amp; Stradvision </a:t>
            </a:r>
            <a:r>
              <a:rPr lang="en-US" sz="1600" dirty="0">
                <a:latin typeface="Degular Display Medium" panose="020B0604050503060204" pitchFamily="34" charset="77"/>
              </a:rPr>
              <a:t>collaborate on object detection solution</a:t>
            </a:r>
          </a:p>
          <a:p>
            <a:pPr lvl="2"/>
            <a:r>
              <a:rPr lang="en-US" sz="1600" dirty="0" err="1">
                <a:latin typeface="Degular Display Medium" panose="020B0604050503060204" pitchFamily="34" charset="77"/>
              </a:rPr>
              <a:t>Stradvision</a:t>
            </a:r>
            <a:r>
              <a:rPr lang="en-US" sz="1600" dirty="0">
                <a:latin typeface="Degular Display Medium" panose="020B0604050503060204" pitchFamily="34" charset="77"/>
              </a:rPr>
              <a:t> SW optimized for Renesas R-Car SoC</a:t>
            </a:r>
            <a:endParaRPr lang="en-US" dirty="0">
              <a:latin typeface="Degular Display Medium" panose="020B0604050503060204" pitchFamily="34" charset="77"/>
            </a:endParaRPr>
          </a:p>
          <a:p>
            <a:endParaRPr lang="en-US" dirty="0">
              <a:latin typeface="Degular Display Medium" panose="020B0604050503060204" pitchFamily="34" charset="77"/>
            </a:endParaRPr>
          </a:p>
          <a:p>
            <a:r>
              <a:rPr lang="en-US" dirty="0">
                <a:latin typeface="Degular Display Medium" panose="020B0604050503060204" pitchFamily="34" charset="77"/>
              </a:rPr>
              <a:t>Emotion3D</a:t>
            </a: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6"/>
              </a:rPr>
              <a:t>BrainChip</a:t>
            </a:r>
            <a:r>
              <a:rPr lang="en-US" sz="1600" dirty="0">
                <a:latin typeface="Degular Display Medium" panose="020B0604050503060204" pitchFamily="34" charset="77"/>
              </a:rPr>
              <a:t> partnered with emotion3D to do demos</a:t>
            </a:r>
          </a:p>
          <a:p>
            <a:endParaRPr lang="en-US" dirty="0">
              <a:latin typeface="Degular Display Medium" panose="020B0604050503060204" pitchFamily="34" charset="77"/>
            </a:endParaRPr>
          </a:p>
          <a:p>
            <a:r>
              <a:rPr lang="en-US" dirty="0" err="1">
                <a:latin typeface="Degular Display Medium" panose="020B0604050503060204" pitchFamily="34" charset="77"/>
              </a:rPr>
              <a:t>Helm.ai</a:t>
            </a:r>
            <a:endParaRPr lang="en-US" dirty="0">
              <a:latin typeface="Degular Display Medium" panose="020B0604050503060204" pitchFamily="34" charset="77"/>
            </a:endParaRP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7"/>
              </a:rPr>
              <a:t>Ambarella and Helm.ai</a:t>
            </a:r>
            <a:r>
              <a:rPr lang="en-US" sz="1600" dirty="0">
                <a:latin typeface="Degular Display Medium" panose="020B0604050503060204" pitchFamily="34" charset="77"/>
              </a:rPr>
              <a:t> partnered, </a:t>
            </a:r>
            <a:r>
              <a:rPr lang="en-US" sz="1600" dirty="0" err="1">
                <a:latin typeface="Degular Display Medium" panose="020B0604050503060204" pitchFamily="34" charset="77"/>
              </a:rPr>
              <a:t>Helm.ai</a:t>
            </a:r>
            <a:r>
              <a:rPr lang="en-US" sz="1600" dirty="0">
                <a:latin typeface="Degular Display Medium" panose="020B0604050503060204" pitchFamily="34" charset="77"/>
              </a:rPr>
              <a:t> SW available on </a:t>
            </a:r>
            <a:r>
              <a:rPr lang="en-US" sz="1600" dirty="0" err="1">
                <a:latin typeface="Degular Display Medium" panose="020B0604050503060204" pitchFamily="34" charset="77"/>
              </a:rPr>
              <a:t>Ambaerlla</a:t>
            </a:r>
            <a:r>
              <a:rPr lang="en-US" sz="1600" dirty="0">
                <a:latin typeface="Degular Display Medium" panose="020B0604050503060204" pitchFamily="34" charset="77"/>
              </a:rPr>
              <a:t> SoC’s</a:t>
            </a:r>
          </a:p>
          <a:p>
            <a:endParaRPr lang="en-US" dirty="0">
              <a:latin typeface="Degular Display Medium" panose="020B0604050503060204" pitchFamily="34" charset="77"/>
            </a:endParaRPr>
          </a:p>
          <a:p>
            <a:r>
              <a:rPr lang="en-US" dirty="0" err="1">
                <a:latin typeface="Degular Display Medium" panose="020B0604050503060204" pitchFamily="34" charset="77"/>
              </a:rPr>
              <a:t>Wayve</a:t>
            </a:r>
            <a:endParaRPr lang="en-US" dirty="0">
              <a:latin typeface="Degular Display Medium" panose="020B0604050503060204" pitchFamily="34" charset="77"/>
            </a:endParaRPr>
          </a:p>
          <a:p>
            <a:pPr lvl="1"/>
            <a:r>
              <a:rPr lang="en-US" sz="1600" dirty="0">
                <a:latin typeface="Degular Display Medium" panose="020B0604050503060204" pitchFamily="34" charset="77"/>
                <a:hlinkClick r:id="rId8"/>
              </a:rPr>
              <a:t>Uber collaborating with Wayve </a:t>
            </a:r>
            <a:r>
              <a:rPr lang="en-US" sz="1600" dirty="0">
                <a:latin typeface="Degular Display Medium" panose="020B0604050503060204" pitchFamily="34" charset="77"/>
              </a:rPr>
              <a:t>to deploy AD vehicles</a:t>
            </a:r>
          </a:p>
          <a:p>
            <a:pPr marL="457200" lvl="1" indent="0">
              <a:buNone/>
            </a:pPr>
            <a:endParaRPr lang="en-US" sz="1600" dirty="0">
              <a:latin typeface="Degular Display Medium" panose="020B0604050503060204" pitchFamily="34" charset="77"/>
            </a:endParaRPr>
          </a:p>
          <a:p>
            <a:pPr lvl="1"/>
            <a:endParaRPr lang="en-US" sz="1600" dirty="0">
              <a:latin typeface="Degular Display Medium" panose="020B0604050503060204" pitchFamily="34" charset="77"/>
            </a:endParaRPr>
          </a:p>
          <a:p>
            <a:pPr marL="457200" lvl="1" indent="0">
              <a:buNone/>
            </a:pPr>
            <a:endParaRPr lang="en-US" sz="1600" dirty="0">
              <a:latin typeface="Degular Display Medium" panose="020B0604050503060204" pitchFamily="34" charset="77"/>
            </a:endParaRPr>
          </a:p>
          <a:p>
            <a:pPr lvl="2"/>
            <a:endParaRPr lang="en-US" sz="1600" dirty="0">
              <a:latin typeface="Degular Display Medium" panose="020B0604050503060204" pitchFamily="34" charset="77"/>
            </a:endParaRPr>
          </a:p>
          <a:p>
            <a:pPr lvl="2"/>
            <a:endParaRPr lang="en-US" sz="1600" dirty="0">
              <a:latin typeface="Degular Display Medium" panose="020B060405050306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A5183-23C2-5289-7F95-E73E5673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3A79A8-3A9A-2D45-2F62-C41C778C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D3D6F-6E26-3C54-4FDE-480352BFA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3620CE-3AC1-4351-7491-2E85589DE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7998"/>
            <a:ext cx="7772400" cy="61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878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55E5-10CD-9A8D-D0C6-C51069305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8DAB97-062D-F9E1-FC28-DAF2CAD031E6}"/>
              </a:ext>
            </a:extLst>
          </p:cNvPr>
          <p:cNvSpPr/>
          <p:nvPr/>
        </p:nvSpPr>
        <p:spPr>
          <a:xfrm>
            <a:off x="1199072" y="3914888"/>
            <a:ext cx="1721946" cy="241422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EB6CA-41CC-720A-3B92-DE1F48DC7733}"/>
              </a:ext>
            </a:extLst>
          </p:cNvPr>
          <p:cNvSpPr/>
          <p:nvPr/>
        </p:nvSpPr>
        <p:spPr>
          <a:xfrm>
            <a:off x="949801" y="60236"/>
            <a:ext cx="1721946" cy="2414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2F46B-2114-5EA1-0C60-9E0184B5125E}"/>
              </a:ext>
            </a:extLst>
          </p:cNvPr>
          <p:cNvSpPr txBox="1"/>
          <p:nvPr/>
        </p:nvSpPr>
        <p:spPr>
          <a:xfrm>
            <a:off x="949801" y="2197459"/>
            <a:ext cx="1412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Degular Display Medium" panose="020B0604050503060204" pitchFamily="34" charset="77"/>
              </a:rPr>
              <a:t>OS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egular Display Medium" panose="020B0604050503060204" pitchFamily="34" charset="77"/>
              </a:rPr>
              <a:t>System OS/RTOS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6D02D-B802-529B-9126-3F547072D62D}"/>
              </a:ext>
            </a:extLst>
          </p:cNvPr>
          <p:cNvSpPr txBox="1"/>
          <p:nvPr/>
        </p:nvSpPr>
        <p:spPr>
          <a:xfrm>
            <a:off x="804733" y="6052111"/>
            <a:ext cx="25106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Degular Display Medium" panose="020B0604050503060204" pitchFamily="34" charset="77"/>
              </a:rPr>
              <a:t>Hypervisor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egular Display Medium" panose="020B0604050503060204" pitchFamily="34" charset="77"/>
              </a:rPr>
              <a:t>Run &amp; manage multiple OS’s/RTOS’s</a:t>
            </a:r>
          </a:p>
        </p:txBody>
      </p:sp>
      <p:pic>
        <p:nvPicPr>
          <p:cNvPr id="14" name="Picture 26" descr="Red Hat logo and symbol, meaning, history, PNG">
            <a:extLst>
              <a:ext uri="{FF2B5EF4-FFF2-40B4-BE49-F238E27FC236}">
                <a16:creationId xmlns:a16="http://schemas.microsoft.com/office/drawing/2014/main" id="{1F07A72B-E62E-36E0-521A-3C58AC4E6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137" y="249666"/>
            <a:ext cx="1293562" cy="81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2" descr="QNX Software">
            <a:extLst>
              <a:ext uri="{FF2B5EF4-FFF2-40B4-BE49-F238E27FC236}">
                <a16:creationId xmlns:a16="http://schemas.microsoft.com/office/drawing/2014/main" id="{6F2E4711-0F23-C12B-6AA5-C1A3DD7F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38" y="4668956"/>
            <a:ext cx="1117728" cy="3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4" descr="Computer Laboratory - Xen virtual machine monitor">
            <a:extLst>
              <a:ext uri="{FF2B5EF4-FFF2-40B4-BE49-F238E27FC236}">
                <a16:creationId xmlns:a16="http://schemas.microsoft.com/office/drawing/2014/main" id="{E658E1F6-C677-B073-8D3E-68D7EA88F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47" y="4641079"/>
            <a:ext cx="940159" cy="45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11A4F6B9-739A-CC6D-B45C-CF746E85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38" y="507116"/>
            <a:ext cx="1178748" cy="30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FCCEEC-7699-5ECF-EDEC-95320914E81D}"/>
              </a:ext>
            </a:extLst>
          </p:cNvPr>
          <p:cNvSpPr txBox="1"/>
          <p:nvPr/>
        </p:nvSpPr>
        <p:spPr>
          <a:xfrm>
            <a:off x="3315357" y="942576"/>
            <a:ext cx="29418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RTA-OS: AUTORSAR Classic (RTOS)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RTA-VRTE: AUTOSAR Adaptive (OS)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Degular Display Medium" panose="020B060405050306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6EE77F-55DA-F958-2351-133038EF2DFB}"/>
              </a:ext>
            </a:extLst>
          </p:cNvPr>
          <p:cNvSpPr txBox="1"/>
          <p:nvPr/>
        </p:nvSpPr>
        <p:spPr>
          <a:xfrm>
            <a:off x="8913880" y="942576"/>
            <a:ext cx="2941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RHEL: General purpose Linux for connected vehicles (OS)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Real-time Linux Kernel (OS/RTOS)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IVOS: Modular platform for SDVs (OS)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Degular Display Medium" panose="020B0604050503060204" pitchFamily="34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8EF9BD-C329-2585-67D5-5B4E57E52E2C}"/>
              </a:ext>
            </a:extLst>
          </p:cNvPr>
          <p:cNvSpPr txBox="1"/>
          <p:nvPr/>
        </p:nvSpPr>
        <p:spPr>
          <a:xfrm>
            <a:off x="3549060" y="3120029"/>
            <a:ext cx="2510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RTOS for deterministic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ASIL D certified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Degular Display Medium" panose="020B060405050306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09E694-2D02-3AFF-AD82-47D31E1F37AB}"/>
              </a:ext>
            </a:extLst>
          </p:cNvPr>
          <p:cNvSpPr txBox="1"/>
          <p:nvPr/>
        </p:nvSpPr>
        <p:spPr>
          <a:xfrm>
            <a:off x="7454792" y="5128891"/>
            <a:ext cx="4271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Open-source, full virtualization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Supports paravirtualization and hardware-assisted virtualization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Can run on Arm-based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Degular Display Medium" panose="020B060405050306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Degular Display Medium" panose="020B0604050503060204" pitchFamily="34" charset="7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FC7BED0-2ABD-6B46-7B3B-5D980150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517" y="2489416"/>
            <a:ext cx="11684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1A7F09-2AB9-B4A0-561E-9D7E65BBD3E0}"/>
              </a:ext>
            </a:extLst>
          </p:cNvPr>
          <p:cNvSpPr txBox="1"/>
          <p:nvPr/>
        </p:nvSpPr>
        <p:spPr>
          <a:xfrm>
            <a:off x="9086916" y="3126044"/>
            <a:ext cx="2639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SafeRTOS is an open-source light-weight RTOS for embedded systems/simple tasks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4AD525-3DA5-76ED-6B3B-65CC572FE04F}"/>
              </a:ext>
            </a:extLst>
          </p:cNvPr>
          <p:cNvSpPr txBox="1"/>
          <p:nvPr/>
        </p:nvSpPr>
        <p:spPr>
          <a:xfrm>
            <a:off x="3716989" y="5128891"/>
            <a:ext cx="2941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ISO26262 certified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Supports multicore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Allows for QNX, Linux, Android</a:t>
            </a:r>
          </a:p>
        </p:txBody>
      </p:sp>
      <p:pic>
        <p:nvPicPr>
          <p:cNvPr id="5126" name="Picture 6" descr="Zephyr (operating system) - Wikipedia">
            <a:extLst>
              <a:ext uri="{FF2B5EF4-FFF2-40B4-BE49-F238E27FC236}">
                <a16:creationId xmlns:a16="http://schemas.microsoft.com/office/drawing/2014/main" id="{CAEB726D-E64E-4D1B-EB60-6DB6B053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15" y="2412521"/>
            <a:ext cx="1152261" cy="59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43AF6B7-DDCA-61D6-F63B-D06F54AFE502}"/>
              </a:ext>
            </a:extLst>
          </p:cNvPr>
          <p:cNvSpPr txBox="1"/>
          <p:nvPr/>
        </p:nvSpPr>
        <p:spPr>
          <a:xfrm>
            <a:off x="6179218" y="3120029"/>
            <a:ext cx="28541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Open-source RTOS for embedded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Pursuing ASIL-B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Increasingly considered for automotive</a:t>
            </a:r>
          </a:p>
        </p:txBody>
      </p:sp>
      <p:pic>
        <p:nvPicPr>
          <p:cNvPr id="31" name="Picture 32" descr="QNX Software">
            <a:extLst>
              <a:ext uri="{FF2B5EF4-FFF2-40B4-BE49-F238E27FC236}">
                <a16:creationId xmlns:a16="http://schemas.microsoft.com/office/drawing/2014/main" id="{7BDE5415-CD28-E724-06B7-223DE3361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76" y="2461843"/>
            <a:ext cx="1403390" cy="50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Wind River Reviews, Ratings &amp; Features 2024 | Gartner Peer Insights">
            <a:extLst>
              <a:ext uri="{FF2B5EF4-FFF2-40B4-BE49-F238E27FC236}">
                <a16:creationId xmlns:a16="http://schemas.microsoft.com/office/drawing/2014/main" id="{486FCA07-C2C0-36E3-DB79-345A0107D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99" y="249666"/>
            <a:ext cx="1748186" cy="77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E378C7D-E014-E260-8631-B4211D092925}"/>
              </a:ext>
            </a:extLst>
          </p:cNvPr>
          <p:cNvSpPr txBox="1"/>
          <p:nvPr/>
        </p:nvSpPr>
        <p:spPr>
          <a:xfrm>
            <a:off x="6179219" y="910951"/>
            <a:ext cx="27346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VxWorks RTOS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ASIL D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gular Display Medium" panose="020B0604050503060204" pitchFamily="34" charset="77"/>
              </a:rPr>
              <a:t>Multi-core and hypervisor support</a:t>
            </a:r>
          </a:p>
          <a:p>
            <a:endParaRPr lang="en-US" sz="1400" dirty="0">
              <a:latin typeface="Degular Display Medium" panose="020B060405050306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262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D9B637-96BE-29C4-6A49-3633DE318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93A8-9A5A-7EA4-FB21-7E3ED276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gular Display Medium" panose="020B0604050503060204" pitchFamily="34" charset="77"/>
              </a:rPr>
              <a:t>OS Vendor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CC1DD-A859-0F48-BF6B-F0D45B7C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878774"/>
            <a:ext cx="11506199" cy="5043395"/>
          </a:xfrm>
        </p:spPr>
        <p:txBody>
          <a:bodyPr/>
          <a:lstStyle/>
          <a:p>
            <a:r>
              <a:rPr lang="en-US" dirty="0">
                <a:latin typeface="Degular Display Medium" panose="020B0604050503060204" pitchFamily="34" charset="77"/>
              </a:rPr>
              <a:t>ETAS (Bosch)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  <a:hlinkClick r:id="rId2"/>
              </a:rPr>
              <a:t>ETAS collaborates w/QNX </a:t>
            </a:r>
            <a:r>
              <a:rPr lang="en-US" dirty="0">
                <a:latin typeface="Degular Display Medium" panose="020B0604050503060204" pitchFamily="34" charset="77"/>
              </a:rPr>
              <a:t>to integrates ETAS AUTOSAR adaptive w/ QNX RTOS &amp; hypervisor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</a:rPr>
              <a:t>Red Hat collaborates w/ ETAS to create a </a:t>
            </a:r>
            <a:r>
              <a:rPr lang="en-US" dirty="0" err="1">
                <a:latin typeface="Degular Display Medium" panose="020B0604050503060204" pitchFamily="34" charset="77"/>
              </a:rPr>
              <a:t>scaleable</a:t>
            </a:r>
            <a:r>
              <a:rPr lang="en-US" dirty="0">
                <a:latin typeface="Degular Display Medium" panose="020B0604050503060204" pitchFamily="34" charset="77"/>
              </a:rPr>
              <a:t>, pre-integrated SW platform for ADAS (allows for faster testing and deployment of ADAS systems) (ETAS middleware on top of RedHat automotive OS)</a:t>
            </a:r>
          </a:p>
          <a:p>
            <a:r>
              <a:rPr lang="en-US" dirty="0">
                <a:latin typeface="Degular Display Medium" panose="020B0604050503060204" pitchFamily="34" charset="77"/>
              </a:rPr>
              <a:t>Wind River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  <a:hlinkClick r:id="rId3"/>
              </a:rPr>
              <a:t>Hyundai partnered with Wind River </a:t>
            </a:r>
            <a:r>
              <a:rPr lang="en-US" dirty="0">
                <a:latin typeface="Degular Display Medium" panose="020B0604050503060204" pitchFamily="34" charset="77"/>
              </a:rPr>
              <a:t>to try and create better SW dev infra</a:t>
            </a:r>
          </a:p>
          <a:p>
            <a:endParaRPr lang="en-US" dirty="0">
              <a:latin typeface="Degular Display Medium" panose="020B0604050503060204" pitchFamily="34" charset="77"/>
            </a:endParaRPr>
          </a:p>
          <a:p>
            <a:pPr lvl="1"/>
            <a:endParaRPr lang="en-US" sz="1600" dirty="0">
              <a:latin typeface="Degular Display Medium" panose="020B060405050306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E7C0-D588-EC00-9D25-26C406EFE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6A0500-4AC8-9A6B-DC83-F06A70368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78E5-75B4-CC4A-A130-D0AF85B6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egular Display Medium" panose="020B0604050503060204" pitchFamily="34" charset="77"/>
              </a:rPr>
              <a:t>IP Vendor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3C092-8E71-4A91-95E3-CF272C6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878774"/>
            <a:ext cx="11506199" cy="5043395"/>
          </a:xfrm>
        </p:spPr>
        <p:txBody>
          <a:bodyPr/>
          <a:lstStyle/>
          <a:p>
            <a:r>
              <a:rPr lang="en-US" dirty="0">
                <a:latin typeface="Degular Display Medium" panose="020B0604050503060204" pitchFamily="34" charset="77"/>
              </a:rPr>
              <a:t>ARM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  <a:hlinkClick r:id="rId2"/>
              </a:rPr>
              <a:t>Arm partnered with Panasonic</a:t>
            </a:r>
            <a:r>
              <a:rPr lang="en-US" dirty="0">
                <a:latin typeface="Degular Display Medium" panose="020B0604050503060204" pitchFamily="34" charset="77"/>
              </a:rPr>
              <a:t> Automotive Systems to standardize SDVs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  <a:hlinkClick r:id="rId3"/>
              </a:rPr>
              <a:t>LeddarTech (automotive SW) partnered with Arm </a:t>
            </a:r>
            <a:r>
              <a:rPr lang="en-US" dirty="0">
                <a:latin typeface="Degular Display Medium" panose="020B0604050503060204" pitchFamily="34" charset="77"/>
              </a:rPr>
              <a:t>to optimize </a:t>
            </a:r>
            <a:r>
              <a:rPr lang="en-US" dirty="0" err="1">
                <a:latin typeface="Degular Display Medium" panose="020B0604050503060204" pitchFamily="34" charset="77"/>
              </a:rPr>
              <a:t>LeddarVision</a:t>
            </a:r>
            <a:r>
              <a:rPr lang="en-US" dirty="0">
                <a:latin typeface="Degular Display Medium" panose="020B0604050503060204" pitchFamily="34" charset="77"/>
              </a:rPr>
              <a:t> on Arm AE compute</a:t>
            </a:r>
          </a:p>
          <a:p>
            <a:pPr lvl="2"/>
            <a:r>
              <a:rPr lang="en-US" dirty="0">
                <a:latin typeface="Degular Display Medium" panose="020B0604050503060204" pitchFamily="34" charset="77"/>
              </a:rPr>
              <a:t>Also using TI processors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  <a:hlinkClick r:id="rId4"/>
              </a:rPr>
              <a:t>Tata Technologies signed Memorandum </a:t>
            </a:r>
            <a:r>
              <a:rPr lang="en-US" dirty="0">
                <a:latin typeface="Degular Display Medium" panose="020B0604050503060204" pitchFamily="34" charset="77"/>
              </a:rPr>
              <a:t>of Understanding w/ Arm to develop Automotive SW and system for SDVs’</a:t>
            </a:r>
          </a:p>
          <a:p>
            <a:pPr lvl="2"/>
            <a:r>
              <a:rPr lang="en-US" dirty="0">
                <a:latin typeface="Degular Display Medium" panose="020B0604050503060204" pitchFamily="34" charset="77"/>
              </a:rPr>
              <a:t>Tata will enable its SW on the Arm AE profile and Compute Subsystems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  <a:hlinkClick r:id="rId5"/>
              </a:rPr>
              <a:t>Tier IV (and AWF) partnered with Arm </a:t>
            </a:r>
            <a:r>
              <a:rPr lang="en-US" dirty="0">
                <a:latin typeface="Degular Display Medium" panose="020B0604050503060204" pitchFamily="34" charset="77"/>
              </a:rPr>
              <a:t>to launch new virtual platforms and software solutions on Arm AE </a:t>
            </a:r>
          </a:p>
          <a:p>
            <a:pPr lvl="2"/>
            <a:r>
              <a:rPr lang="en-US" dirty="0">
                <a:latin typeface="Degular Display Medium" panose="020B0604050503060204" pitchFamily="34" charset="77"/>
              </a:rPr>
              <a:t>Tier IV is integrating its DevOps and </a:t>
            </a:r>
            <a:r>
              <a:rPr lang="en-US" dirty="0" err="1">
                <a:latin typeface="Degular Display Medium" panose="020B0604050503060204" pitchFamily="34" charset="77"/>
              </a:rPr>
              <a:t>MLOps</a:t>
            </a:r>
            <a:r>
              <a:rPr lang="en-US" dirty="0">
                <a:latin typeface="Degular Display Medium" panose="020B0604050503060204" pitchFamily="34" charset="77"/>
              </a:rPr>
              <a:t> for AD with virtual Arm models running on AWS </a:t>
            </a:r>
          </a:p>
          <a:p>
            <a:pPr lvl="1"/>
            <a:r>
              <a:rPr lang="en-US" dirty="0">
                <a:latin typeface="Degular Display Medium" panose="020B0604050503060204" pitchFamily="34" charset="77"/>
                <a:hlinkClick r:id="rId6"/>
              </a:rPr>
              <a:t>Cadence partnered w/ Arm </a:t>
            </a:r>
            <a:r>
              <a:rPr lang="en-US" dirty="0">
                <a:latin typeface="Degular Display Medium" panose="020B0604050503060204" pitchFamily="34" charset="77"/>
              </a:rPr>
              <a:t>to deliver a </a:t>
            </a:r>
            <a:r>
              <a:rPr lang="en-US" dirty="0" err="1">
                <a:latin typeface="Degular Display Medium" panose="020B0604050503060204" pitchFamily="34" charset="77"/>
              </a:rPr>
              <a:t>chiplet</a:t>
            </a:r>
            <a:r>
              <a:rPr lang="en-US" dirty="0">
                <a:latin typeface="Degular Display Medium" panose="020B0604050503060204" pitchFamily="34" charset="77"/>
              </a:rPr>
              <a:t>-based reference design and SW dev platform to accelerate SDV innovation</a:t>
            </a:r>
          </a:p>
          <a:p>
            <a:pPr lvl="1"/>
            <a:endParaRPr lang="en-US" dirty="0">
              <a:latin typeface="Degular Display Medium" panose="020B0604050503060204" pitchFamily="34" charset="77"/>
            </a:endParaRPr>
          </a:p>
          <a:p>
            <a:pPr lvl="1"/>
            <a:endParaRPr lang="en-US" dirty="0">
              <a:latin typeface="Degular Display Medium" panose="020B0604050503060204" pitchFamily="34" charset="77"/>
            </a:endParaRPr>
          </a:p>
          <a:p>
            <a:pPr marL="914400" lvl="2" indent="0">
              <a:buNone/>
            </a:pPr>
            <a:endParaRPr lang="en-US" dirty="0">
              <a:latin typeface="Degular Display Medium" panose="020B0604050503060204" pitchFamily="34" charset="77"/>
            </a:endParaRPr>
          </a:p>
          <a:p>
            <a:endParaRPr lang="en-US" dirty="0">
              <a:latin typeface="Degular Display Medium" panose="020B0604050503060204" pitchFamily="34" charset="77"/>
            </a:endParaRPr>
          </a:p>
          <a:p>
            <a:pPr lvl="1"/>
            <a:endParaRPr lang="en-US" sz="1600" dirty="0">
              <a:latin typeface="Degular Display Medium" panose="020B060405050306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F7CD7-56F8-FFEF-C5D9-812811822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3319E5-6809-EF43-8219-1D01CECC0E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197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4">
      <a:dk1>
        <a:srgbClr val="202020"/>
      </a:dk1>
      <a:lt1>
        <a:srgbClr val="FFFFFF"/>
      </a:lt1>
      <a:dk2>
        <a:srgbClr val="4B456E"/>
      </a:dk2>
      <a:lt2>
        <a:srgbClr val="E5D7B5"/>
      </a:lt2>
      <a:accent1>
        <a:srgbClr val="7C68FA"/>
      </a:accent1>
      <a:accent2>
        <a:srgbClr val="FA512E"/>
      </a:accent2>
      <a:accent3>
        <a:srgbClr val="5164E0"/>
      </a:accent3>
      <a:accent4>
        <a:srgbClr val="F6BC41"/>
      </a:accent4>
      <a:accent5>
        <a:srgbClr val="74C5DF"/>
      </a:accent5>
      <a:accent6>
        <a:srgbClr val="6FABA0"/>
      </a:accent6>
      <a:hlink>
        <a:srgbClr val="7C68FA"/>
      </a:hlink>
      <a:folHlink>
        <a:srgbClr val="60689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2A59DDD50FD4585E5D90360A92090" ma:contentTypeVersion="6" ma:contentTypeDescription="Create a new document." ma:contentTypeScope="" ma:versionID="098b3bec5ec7cf57b1005feb24c2954d">
  <xsd:schema xmlns:xsd="http://www.w3.org/2001/XMLSchema" xmlns:xs="http://www.w3.org/2001/XMLSchema" xmlns:p="http://schemas.microsoft.com/office/2006/metadata/properties" xmlns:ns2="8e56aac4-a96f-4e3b-a325-87bfeae2c903" xmlns:ns3="dd5da3a4-946f-483d-92ab-437a48611036" targetNamespace="http://schemas.microsoft.com/office/2006/metadata/properties" ma:root="true" ma:fieldsID="17e80371a189d55d836f54663b510977" ns2:_="" ns3:_="">
    <xsd:import namespace="8e56aac4-a96f-4e3b-a325-87bfeae2c903"/>
    <xsd:import namespace="dd5da3a4-946f-483d-92ab-437a486110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6aac4-a96f-4e3b-a325-87bfeae2c9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5da3a4-946f-483d-92ab-437a4861103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D603D8-9F2D-4944-B10B-90C60A961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2D251C-D934-47B7-B0BF-40BE0B937835}">
  <ds:schemaRefs>
    <ds:schemaRef ds:uri="8e56aac4-a96f-4e3b-a325-87bfeae2c903"/>
    <ds:schemaRef ds:uri="dd5da3a4-946f-483d-92ab-437a48611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98DCAC1-445C-491A-B98A-BE5A376DA2DC}">
  <ds:schemaRefs>
    <ds:schemaRef ds:uri="http://www.w3.org/XML/1998/namespace"/>
    <ds:schemaRef ds:uri="http://purl.org/dc/terms/"/>
    <ds:schemaRef ds:uri="http://purl.org/dc/elements/1.1/"/>
    <ds:schemaRef ds:uri="dd5da3a4-946f-483d-92ab-437a48611036"/>
    <ds:schemaRef ds:uri="http://purl.org/dc/dcmitype/"/>
    <ds:schemaRef ds:uri="http://schemas.microsoft.com/office/2006/documentManagement/types"/>
    <ds:schemaRef ds:uri="8e56aac4-a96f-4e3b-a325-87bfeae2c903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10141</TotalTime>
  <Words>1006</Words>
  <Application>Microsoft Macintosh PowerPoint</Application>
  <PresentationFormat>Widescreen</PresentationFormat>
  <Paragraphs>160</Paragraphs>
  <Slides>12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Nova Light</vt:lpstr>
      <vt:lpstr>Calibri</vt:lpstr>
      <vt:lpstr>Aptos</vt:lpstr>
      <vt:lpstr>Degular Display Medium</vt:lpstr>
      <vt:lpstr>Arial</vt:lpstr>
      <vt:lpstr>2_Office Theme</vt:lpstr>
      <vt:lpstr>PowerPoint Presentation</vt:lpstr>
      <vt:lpstr>PowerPoint Presentation</vt:lpstr>
      <vt:lpstr>PowerPoint Presentation</vt:lpstr>
      <vt:lpstr>SW Vendor Partnerships</vt:lpstr>
      <vt:lpstr>PowerPoint Presentation</vt:lpstr>
      <vt:lpstr>PowerPoint Presentation</vt:lpstr>
      <vt:lpstr>PowerPoint Presentation</vt:lpstr>
      <vt:lpstr>OS Vendor Partnerships</vt:lpstr>
      <vt:lpstr>IP Vendor Partnerships</vt:lpstr>
      <vt:lpstr>Safety Linux Categories</vt:lpstr>
      <vt:lpstr>AUTOSAR: Automotive Open System Architecture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Raise: Sales Strategy</dc:title>
  <dc:creator>David Bennett</dc:creator>
  <cp:lastModifiedBy>Adam Mong</cp:lastModifiedBy>
  <cp:revision>24</cp:revision>
  <dcterms:created xsi:type="dcterms:W3CDTF">2022-10-28T22:21:46Z</dcterms:created>
  <dcterms:modified xsi:type="dcterms:W3CDTF">2024-12-03T19:57:49Z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0x010100B7F2A59DDD50FD4585E5D90360A92090</vt:lpwstr>
  </property>
  <property fmtid="{D5CDD505-2E9C-101B-9397-08002B2CF9AE}" pid="3" name="MediaServiceImageTags">
    <vt:lpwstr/>
  </property>
</Properties>
</file>